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343" r:id="rId3"/>
    <p:sldId id="289" r:id="rId4"/>
    <p:sldId id="282" r:id="rId5"/>
    <p:sldId id="262" r:id="rId6"/>
    <p:sldId id="338" r:id="rId7"/>
    <p:sldId id="339" r:id="rId8"/>
    <p:sldId id="283" r:id="rId9"/>
    <p:sldId id="284" r:id="rId10"/>
    <p:sldId id="285" r:id="rId11"/>
    <p:sldId id="340" r:id="rId12"/>
    <p:sldId id="341" r:id="rId13"/>
    <p:sldId id="288" r:id="rId14"/>
    <p:sldId id="286" r:id="rId15"/>
    <p:sldId id="287" r:id="rId16"/>
    <p:sldId id="335" r:id="rId17"/>
    <p:sldId id="344" r:id="rId18"/>
    <p:sldId id="337" r:id="rId19"/>
    <p:sldId id="326" r:id="rId20"/>
    <p:sldId id="34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69BBE"/>
    <a:srgbClr val="EEB111"/>
    <a:srgbClr val="5B8726"/>
    <a:srgbClr val="49A942"/>
    <a:srgbClr val="A49383"/>
    <a:srgbClr val="0069AA"/>
    <a:srgbClr val="E7AD26"/>
    <a:srgbClr val="EAB324"/>
    <a:srgbClr val="E86D1F"/>
    <a:srgbClr val="525C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24" autoAdjust="0"/>
    <p:restoredTop sz="95470"/>
  </p:normalViewPr>
  <p:slideViewPr>
    <p:cSldViewPr snapToGrid="0" showGuides="1">
      <p:cViewPr varScale="1">
        <p:scale>
          <a:sx n="89" d="100"/>
          <a:sy n="89" d="100"/>
        </p:scale>
        <p:origin x="78" y="99"/>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1CA16B-8E3D-5B43-B88F-C8ADFD2AD79D}" type="datetimeFigureOut">
              <a:rPr lang="en-US" smtClean="0"/>
              <a:t>5/31/2018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A8212C-F7B6-3A4D-B770-BDB9A4189F1F}" type="slidenum">
              <a:rPr lang="en-US" smtClean="0"/>
              <a:t>‹#›</a:t>
            </a:fld>
            <a:endParaRPr lang="en-US"/>
          </a:p>
        </p:txBody>
      </p:sp>
    </p:spTree>
    <p:extLst>
      <p:ext uri="{BB962C8B-B14F-4D97-AF65-F5344CB8AC3E}">
        <p14:creationId xmlns:p14="http://schemas.microsoft.com/office/powerpoint/2010/main" val="1813471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A8212C-F7B6-3A4D-B770-BDB9A4189F1F}" type="slidenum">
              <a:rPr lang="en-US" smtClean="0"/>
              <a:t>1</a:t>
            </a:fld>
            <a:endParaRPr lang="en-US"/>
          </a:p>
        </p:txBody>
      </p:sp>
    </p:spTree>
    <p:extLst>
      <p:ext uri="{BB962C8B-B14F-4D97-AF65-F5344CB8AC3E}">
        <p14:creationId xmlns:p14="http://schemas.microsoft.com/office/powerpoint/2010/main" val="8936675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
        <p:nvSpPr>
          <p:cNvPr id="4" name="Slide Number Placeholder 3"/>
          <p:cNvSpPr>
            <a:spLocks noGrp="1"/>
          </p:cNvSpPr>
          <p:nvPr>
            <p:ph type="sldNum" sz="quarter" idx="10"/>
          </p:nvPr>
        </p:nvSpPr>
        <p:spPr/>
        <p:txBody>
          <a:bodyPr/>
          <a:lstStyle/>
          <a:p>
            <a:fld id="{84A8212C-F7B6-3A4D-B770-BDB9A4189F1F}" type="slidenum">
              <a:rPr lang="en-US" smtClean="0"/>
              <a:t>4</a:t>
            </a:fld>
            <a:endParaRPr lang="en-US"/>
          </a:p>
        </p:txBody>
      </p:sp>
    </p:spTree>
    <p:extLst>
      <p:ext uri="{BB962C8B-B14F-4D97-AF65-F5344CB8AC3E}">
        <p14:creationId xmlns:p14="http://schemas.microsoft.com/office/powerpoint/2010/main" val="6031773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569BB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
            <a:ext cx="10668000" cy="5920510"/>
          </a:xfrm>
        </p:spPr>
        <p:txBody>
          <a:bodyPr anchor="ctr" anchorCtr="0">
            <a:normAutofit/>
          </a:bodyPr>
          <a:lstStyle>
            <a:lvl1pPr algn="ctr">
              <a:defRPr sz="4800" b="1">
                <a:solidFill>
                  <a:schemeClr val="bg1"/>
                </a:solidFill>
              </a:defRPr>
            </a:lvl1pPr>
          </a:lstStyle>
          <a:p>
            <a:r>
              <a:rPr lang="en-US" dirty="0"/>
              <a:t>Click to edit Master title style</a:t>
            </a:r>
          </a:p>
        </p:txBody>
      </p:sp>
      <p:sp>
        <p:nvSpPr>
          <p:cNvPr id="3" name="Rectangle 2">
            <a:extLst>
              <a:ext uri="{FF2B5EF4-FFF2-40B4-BE49-F238E27FC236}">
                <a16:creationId xmlns:a16="http://schemas.microsoft.com/office/drawing/2014/main" id="{142A052F-27FD-4B7D-BCF2-B359304504BE}"/>
              </a:ext>
            </a:extLst>
          </p:cNvPr>
          <p:cNvSpPr/>
          <p:nvPr userDrawn="1"/>
        </p:nvSpPr>
        <p:spPr>
          <a:xfrm>
            <a:off x="0" y="5920509"/>
            <a:ext cx="3962400" cy="7296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01F9E8F1-210D-4FD9-86D9-CBE3430CCC0D}"/>
              </a:ext>
            </a:extLst>
          </p:cNvPr>
          <p:cNvPicPr>
            <a:picLocks noChangeAspect="1"/>
          </p:cNvPicPr>
          <p:nvPr userDrawn="1"/>
        </p:nvPicPr>
        <p:blipFill>
          <a:blip r:embed="rId2"/>
          <a:stretch>
            <a:fillRect/>
          </a:stretch>
        </p:blipFill>
        <p:spPr>
          <a:xfrm>
            <a:off x="230753" y="6078794"/>
            <a:ext cx="3443138" cy="450193"/>
          </a:xfrm>
          <a:prstGeom prst="rect">
            <a:avLst/>
          </a:prstGeom>
        </p:spPr>
      </p:pic>
      <p:sp>
        <p:nvSpPr>
          <p:cNvPr id="5" name="Rectangle 4">
            <a:extLst>
              <a:ext uri="{FF2B5EF4-FFF2-40B4-BE49-F238E27FC236}">
                <a16:creationId xmlns:a16="http://schemas.microsoft.com/office/drawing/2014/main" id="{5608237A-0737-495D-94B5-9EFEAD487575}"/>
              </a:ext>
            </a:extLst>
          </p:cNvPr>
          <p:cNvSpPr/>
          <p:nvPr userDrawn="1"/>
        </p:nvSpPr>
        <p:spPr>
          <a:xfrm>
            <a:off x="3962401" y="5920509"/>
            <a:ext cx="8229600" cy="729658"/>
          </a:xfrm>
          <a:prstGeom prst="rect">
            <a:avLst/>
          </a:prstGeom>
          <a:solidFill>
            <a:srgbClr val="EEB1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0472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40"/>
            <a:ext cx="10668000" cy="982661"/>
          </a:xfrm>
        </p:spPr>
        <p:txBody>
          <a:bodyPr rIns="0" anchor="t" anchorCtr="0"/>
          <a:lstStyle>
            <a:lvl1pPr>
              <a:defRPr b="1">
                <a:solidFill>
                  <a:srgbClr val="EEB111"/>
                </a:solidFill>
              </a:defRPr>
            </a:lvl1pPr>
          </a:lstStyle>
          <a:p>
            <a:r>
              <a:rPr lang="en-US" dirty="0"/>
              <a:t>Click to edit Master title style</a:t>
            </a:r>
          </a:p>
        </p:txBody>
      </p:sp>
      <p:sp>
        <p:nvSpPr>
          <p:cNvPr id="3" name="Content Placeholder 2"/>
          <p:cNvSpPr>
            <a:spLocks noGrp="1"/>
          </p:cNvSpPr>
          <p:nvPr>
            <p:ph idx="1"/>
          </p:nvPr>
        </p:nvSpPr>
        <p:spPr>
          <a:xfrm>
            <a:off x="762000" y="1409701"/>
            <a:ext cx="10668000" cy="4067463"/>
          </a:xfrm>
        </p:spPr>
        <p:txBody>
          <a:bodyPr lIns="0" r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07487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62000" y="1409702"/>
            <a:ext cx="5232400" cy="4104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599" y="1409702"/>
            <a:ext cx="5232399" cy="4104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18938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2000" y="4406902"/>
            <a:ext cx="10668000" cy="1033316"/>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62000" y="2906713"/>
            <a:ext cx="106680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655185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762000" y="1409700"/>
            <a:ext cx="5234517" cy="7651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762000" y="2174877"/>
            <a:ext cx="5234517" cy="327342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3368" y="1409700"/>
            <a:ext cx="5234517" cy="7651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93368" y="2174877"/>
            <a:ext cx="5234517" cy="327342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9297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79138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22221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936B0FF-4E0F-47B4-8AE5-D438675C1E43}"/>
              </a:ext>
            </a:extLst>
          </p:cNvPr>
          <p:cNvSpPr/>
          <p:nvPr userDrawn="1"/>
        </p:nvSpPr>
        <p:spPr>
          <a:xfrm>
            <a:off x="0" y="5697883"/>
            <a:ext cx="12192000" cy="1160117"/>
          </a:xfrm>
          <a:prstGeom prst="rect">
            <a:avLst/>
          </a:prstGeom>
          <a:solidFill>
            <a:srgbClr val="569B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29E5758-9977-41FA-A1AF-55B6D8E16C6A}"/>
              </a:ext>
            </a:extLst>
          </p:cNvPr>
          <p:cNvSpPr/>
          <p:nvPr userDrawn="1"/>
        </p:nvSpPr>
        <p:spPr>
          <a:xfrm>
            <a:off x="0" y="5920509"/>
            <a:ext cx="3962400" cy="7296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62000" y="274638"/>
            <a:ext cx="10668000" cy="980956"/>
          </a:xfrm>
          <a:prstGeom prst="rect">
            <a:avLst/>
          </a:prstGeom>
        </p:spPr>
        <p:txBody>
          <a:bodyPr vert="horz" lIns="0" tIns="45720" rIns="0" bIns="45720" rtlCol="0" anchor="t" anchorCtr="0">
            <a:normAutofit/>
          </a:bodyPr>
          <a:lstStyle/>
          <a:p>
            <a:r>
              <a:rPr lang="en-US" dirty="0"/>
              <a:t>Click to edit Master title style</a:t>
            </a:r>
          </a:p>
        </p:txBody>
      </p:sp>
      <p:sp>
        <p:nvSpPr>
          <p:cNvPr id="3" name="Text Placeholder 2"/>
          <p:cNvSpPr>
            <a:spLocks noGrp="1"/>
          </p:cNvSpPr>
          <p:nvPr>
            <p:ph type="body" idx="1"/>
          </p:nvPr>
        </p:nvSpPr>
        <p:spPr>
          <a:xfrm>
            <a:off x="762000" y="1445895"/>
            <a:ext cx="10668000" cy="4029363"/>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p:txBody>
      </p:sp>
      <p:cxnSp>
        <p:nvCxnSpPr>
          <p:cNvPr id="7" name="Straight Connector 6">
            <a:extLst>
              <a:ext uri="{FF2B5EF4-FFF2-40B4-BE49-F238E27FC236}">
                <a16:creationId xmlns:a16="http://schemas.microsoft.com/office/drawing/2014/main" id="{1A9DB76C-C571-4D7E-86F6-DAB5FA53DA4A}"/>
              </a:ext>
            </a:extLst>
          </p:cNvPr>
          <p:cNvCxnSpPr/>
          <p:nvPr userDrawn="1"/>
        </p:nvCxnSpPr>
        <p:spPr>
          <a:xfrm>
            <a:off x="0" y="5697883"/>
            <a:ext cx="12192000" cy="0"/>
          </a:xfrm>
          <a:prstGeom prst="line">
            <a:avLst/>
          </a:prstGeom>
          <a:ln w="50800">
            <a:solidFill>
              <a:srgbClr val="EEB111"/>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CE76EF55-3B1A-42B4-9E83-034EB5E77DD2}"/>
              </a:ext>
            </a:extLst>
          </p:cNvPr>
          <p:cNvPicPr>
            <a:picLocks noChangeAspect="1"/>
          </p:cNvPicPr>
          <p:nvPr userDrawn="1"/>
        </p:nvPicPr>
        <p:blipFill>
          <a:blip r:embed="rId9"/>
          <a:stretch>
            <a:fillRect/>
          </a:stretch>
        </p:blipFill>
        <p:spPr>
          <a:xfrm>
            <a:off x="230753" y="6078794"/>
            <a:ext cx="3443138" cy="450193"/>
          </a:xfrm>
          <a:prstGeom prst="rect">
            <a:avLst/>
          </a:prstGeom>
        </p:spPr>
      </p:pic>
      <p:sp>
        <p:nvSpPr>
          <p:cNvPr id="10" name="Rectangle 9">
            <a:extLst>
              <a:ext uri="{FF2B5EF4-FFF2-40B4-BE49-F238E27FC236}">
                <a16:creationId xmlns:a16="http://schemas.microsoft.com/office/drawing/2014/main" id="{040A95E5-CBA8-45D8-8A6E-D17C0092D2D3}"/>
              </a:ext>
            </a:extLst>
          </p:cNvPr>
          <p:cNvSpPr/>
          <p:nvPr userDrawn="1"/>
        </p:nvSpPr>
        <p:spPr>
          <a:xfrm>
            <a:off x="0" y="-3492"/>
            <a:ext cx="12192000" cy="175658"/>
          </a:xfrm>
          <a:prstGeom prst="rect">
            <a:avLst/>
          </a:prstGeom>
          <a:solidFill>
            <a:srgbClr val="569B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34592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6" r:id="rId4"/>
    <p:sldLayoutId id="2147483653" r:id="rId5"/>
    <p:sldLayoutId id="2147483654" r:id="rId6"/>
    <p:sldLayoutId id="2147483655" r:id="rId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spcBef>
          <a:spcPct val="0"/>
        </a:spcBef>
        <a:buNone/>
        <a:defRPr sz="4000" b="1" kern="1200">
          <a:solidFill>
            <a:srgbClr val="EEB111"/>
          </a:solidFill>
          <a:latin typeface="Century Gothic" panose="020B0502020202020204" pitchFamily="34" charset="0"/>
          <a:ea typeface="+mj-ea"/>
          <a:cs typeface="+mj-cs"/>
        </a:defRPr>
      </a:lvl1pPr>
    </p:titleStyle>
    <p:bodyStyle>
      <a:lvl1pPr marL="342900" indent="-342900" algn="l" defTabSz="914400" rtl="0" eaLnBrk="1" latinLnBrk="0" hangingPunct="1">
        <a:spcBef>
          <a:spcPct val="20000"/>
        </a:spcBef>
        <a:buClr>
          <a:srgbClr val="569BBE"/>
        </a:buClr>
        <a:buSzPct val="100000"/>
        <a:buFont typeface="Arial" panose="020B0604020202020204" pitchFamily="34" charset="0"/>
        <a:buChar char="•"/>
        <a:defRPr sz="3200" kern="1200">
          <a:solidFill>
            <a:schemeClr val="tx1"/>
          </a:solidFill>
          <a:latin typeface="Century Gothic" panose="020B0502020202020204" pitchFamily="34" charset="0"/>
          <a:ea typeface="+mn-ea"/>
          <a:cs typeface="+mn-cs"/>
        </a:defRPr>
      </a:lvl1pPr>
      <a:lvl2pPr marL="742950" indent="-285750" algn="l" defTabSz="914400" rtl="0" eaLnBrk="1" latinLnBrk="0" hangingPunct="1">
        <a:spcBef>
          <a:spcPct val="20000"/>
        </a:spcBef>
        <a:buClr>
          <a:srgbClr val="569BBE"/>
        </a:buClr>
        <a:buSzPct val="75000"/>
        <a:buFont typeface="Arial" panose="020B0604020202020204" pitchFamily="34" charset="0"/>
        <a:buChar char="–"/>
        <a:defRPr sz="2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spcBef>
          <a:spcPct val="20000"/>
        </a:spcBef>
        <a:buClr>
          <a:srgbClr val="569BBE"/>
        </a:buClr>
        <a:buSzPct val="60000"/>
        <a:buFont typeface="Arial" panose="020B0604020202020204" pitchFamily="34" charset="0"/>
        <a:buChar char="•"/>
        <a:defRPr sz="2400" kern="1200">
          <a:solidFill>
            <a:schemeClr val="tx1"/>
          </a:solidFill>
          <a:latin typeface="Century Gothic" panose="020B050202020202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80" userDrawn="1">
          <p15:clr>
            <a:srgbClr val="F26B43"/>
          </p15:clr>
        </p15:guide>
        <p15:guide id="2" pos="720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22151" y="322729"/>
            <a:ext cx="10668000" cy="3411641"/>
          </a:xfrm>
        </p:spPr>
        <p:txBody>
          <a:bodyPr/>
          <a:lstStyle/>
          <a:p>
            <a:r>
              <a:rPr lang="en-US" dirty="0"/>
              <a:t>Virginia Synod Assembly</a:t>
            </a:r>
          </a:p>
        </p:txBody>
      </p:sp>
      <p:pic>
        <p:nvPicPr>
          <p:cNvPr id="5" name="Picture 4">
            <a:extLst>
              <a:ext uri="{FF2B5EF4-FFF2-40B4-BE49-F238E27FC236}">
                <a16:creationId xmlns:a16="http://schemas.microsoft.com/office/drawing/2014/main" id="{1D2EE0C3-97F8-4E44-B1CA-4B5B808796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4095" y="2781989"/>
            <a:ext cx="9523809" cy="1904762"/>
          </a:xfrm>
          <a:prstGeom prst="rect">
            <a:avLst/>
          </a:prstGeom>
        </p:spPr>
      </p:pic>
    </p:spTree>
    <p:extLst>
      <p:ext uri="{BB962C8B-B14F-4D97-AF65-F5344CB8AC3E}">
        <p14:creationId xmlns:p14="http://schemas.microsoft.com/office/powerpoint/2010/main" val="1250170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9253D-5F4D-4A25-8704-0DFA225EECC8}"/>
              </a:ext>
            </a:extLst>
          </p:cNvPr>
          <p:cNvSpPr>
            <a:spLocks noGrp="1"/>
          </p:cNvSpPr>
          <p:nvPr>
            <p:ph type="title"/>
          </p:nvPr>
        </p:nvSpPr>
        <p:spPr/>
        <p:txBody>
          <a:bodyPr/>
          <a:lstStyle/>
          <a:p>
            <a:pPr algn="ctr"/>
            <a:r>
              <a:rPr lang="en-US" dirty="0"/>
              <a:t>In Your Synod</a:t>
            </a:r>
          </a:p>
        </p:txBody>
      </p:sp>
      <p:sp>
        <p:nvSpPr>
          <p:cNvPr id="3" name="Content Placeholder 2">
            <a:extLst>
              <a:ext uri="{FF2B5EF4-FFF2-40B4-BE49-F238E27FC236}">
                <a16:creationId xmlns:a16="http://schemas.microsoft.com/office/drawing/2014/main" id="{EE558352-7322-4B75-9EC7-8F432D16A568}"/>
              </a:ext>
            </a:extLst>
          </p:cNvPr>
          <p:cNvSpPr>
            <a:spLocks noGrp="1"/>
          </p:cNvSpPr>
          <p:nvPr>
            <p:ph idx="1"/>
          </p:nvPr>
        </p:nvSpPr>
        <p:spPr>
          <a:xfrm>
            <a:off x="762000" y="1319917"/>
            <a:ext cx="10668000" cy="4157247"/>
          </a:xfrm>
        </p:spPr>
        <p:txBody>
          <a:bodyPr/>
          <a:lstStyle/>
          <a:p>
            <a:r>
              <a:rPr lang="en-US" b="1" dirty="0"/>
              <a:t>3 ELCA Fund for Leaders </a:t>
            </a:r>
            <a:r>
              <a:rPr lang="en-US" dirty="0"/>
              <a:t>scholarship recipients from your synod:</a:t>
            </a:r>
          </a:p>
          <a:p>
            <a:pPr lvl="1"/>
            <a:r>
              <a:rPr lang="en-US" dirty="0"/>
              <a:t>Melony </a:t>
            </a:r>
            <a:r>
              <a:rPr lang="en-US" dirty="0" err="1"/>
              <a:t>Bosdell</a:t>
            </a:r>
            <a:endParaRPr lang="en-US" dirty="0"/>
          </a:p>
          <a:p>
            <a:pPr lvl="1"/>
            <a:r>
              <a:rPr lang="en-US" dirty="0"/>
              <a:t>Daniel Hess</a:t>
            </a:r>
          </a:p>
          <a:p>
            <a:pPr lvl="1"/>
            <a:r>
              <a:rPr lang="en-US" dirty="0"/>
              <a:t>Paisley Le Roy</a:t>
            </a:r>
          </a:p>
        </p:txBody>
      </p:sp>
    </p:spTree>
    <p:extLst>
      <p:ext uri="{BB962C8B-B14F-4D97-AF65-F5344CB8AC3E}">
        <p14:creationId xmlns:p14="http://schemas.microsoft.com/office/powerpoint/2010/main" val="2710843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9253D-5F4D-4A25-8704-0DFA225EECC8}"/>
              </a:ext>
            </a:extLst>
          </p:cNvPr>
          <p:cNvSpPr>
            <a:spLocks noGrp="1"/>
          </p:cNvSpPr>
          <p:nvPr>
            <p:ph type="title"/>
          </p:nvPr>
        </p:nvSpPr>
        <p:spPr/>
        <p:txBody>
          <a:bodyPr/>
          <a:lstStyle/>
          <a:p>
            <a:pPr algn="ctr"/>
            <a:r>
              <a:rPr lang="en-US" dirty="0"/>
              <a:t>In Your Synod</a:t>
            </a:r>
          </a:p>
        </p:txBody>
      </p:sp>
      <p:sp>
        <p:nvSpPr>
          <p:cNvPr id="3" name="Content Placeholder 2">
            <a:extLst>
              <a:ext uri="{FF2B5EF4-FFF2-40B4-BE49-F238E27FC236}">
                <a16:creationId xmlns:a16="http://schemas.microsoft.com/office/drawing/2014/main" id="{EE558352-7322-4B75-9EC7-8F432D16A568}"/>
              </a:ext>
            </a:extLst>
          </p:cNvPr>
          <p:cNvSpPr>
            <a:spLocks noGrp="1"/>
          </p:cNvSpPr>
          <p:nvPr>
            <p:ph idx="1"/>
          </p:nvPr>
        </p:nvSpPr>
        <p:spPr>
          <a:xfrm>
            <a:off x="762000" y="1319917"/>
            <a:ext cx="10668000" cy="4157247"/>
          </a:xfrm>
        </p:spPr>
        <p:txBody>
          <a:bodyPr>
            <a:normAutofit lnSpcReduction="10000"/>
          </a:bodyPr>
          <a:lstStyle/>
          <a:p>
            <a:r>
              <a:rPr lang="en-US" b="1" dirty="0"/>
              <a:t>8 missionaries </a:t>
            </a:r>
            <a:r>
              <a:rPr lang="en-US" dirty="0"/>
              <a:t>from your synod:</a:t>
            </a:r>
          </a:p>
          <a:p>
            <a:pPr lvl="1"/>
            <a:r>
              <a:rPr lang="en-US" dirty="0"/>
              <a:t>Anne Bates, YAGM United Kingdom</a:t>
            </a:r>
          </a:p>
          <a:p>
            <a:pPr lvl="1"/>
            <a:r>
              <a:rPr lang="en-US" dirty="0"/>
              <a:t>Samantha </a:t>
            </a:r>
            <a:r>
              <a:rPr lang="en-US" dirty="0" err="1"/>
              <a:t>DiBiaso</a:t>
            </a:r>
            <a:r>
              <a:rPr lang="en-US" dirty="0"/>
              <a:t>, YAGM Southern Africa</a:t>
            </a:r>
          </a:p>
          <a:p>
            <a:pPr lvl="1"/>
            <a:r>
              <a:rPr lang="en-US" dirty="0"/>
              <a:t>Jacob Dunlap, YAGM Argentina/Uruguay</a:t>
            </a:r>
          </a:p>
          <a:p>
            <a:pPr lvl="1"/>
            <a:r>
              <a:rPr lang="en-US" dirty="0"/>
              <a:t>Anna Nicholson, YAGM Central Europe (Hungary)</a:t>
            </a:r>
          </a:p>
          <a:p>
            <a:pPr lvl="1"/>
            <a:r>
              <a:rPr lang="en-US" dirty="0"/>
              <a:t>Rev. Janelle Neubauer, Rwanda</a:t>
            </a:r>
          </a:p>
          <a:p>
            <a:pPr lvl="1"/>
            <a:r>
              <a:rPr lang="en-US" dirty="0"/>
              <a:t>Rev. Brian Palmer, Liberia</a:t>
            </a:r>
          </a:p>
          <a:p>
            <a:pPr lvl="1"/>
            <a:r>
              <a:rPr lang="en-US" dirty="0"/>
              <a:t>Dr. Mark and Linda Jacobson, Tanzania</a:t>
            </a:r>
          </a:p>
        </p:txBody>
      </p:sp>
    </p:spTree>
    <p:extLst>
      <p:ext uri="{BB962C8B-B14F-4D97-AF65-F5344CB8AC3E}">
        <p14:creationId xmlns:p14="http://schemas.microsoft.com/office/powerpoint/2010/main" val="46092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75435-E664-4BDB-A06A-F3F64F216C32}"/>
              </a:ext>
            </a:extLst>
          </p:cNvPr>
          <p:cNvSpPr>
            <a:spLocks noGrp="1"/>
          </p:cNvSpPr>
          <p:nvPr>
            <p:ph type="title"/>
          </p:nvPr>
        </p:nvSpPr>
        <p:spPr/>
        <p:txBody>
          <a:bodyPr>
            <a:normAutofit/>
          </a:bodyPr>
          <a:lstStyle/>
          <a:p>
            <a:pPr algn="ctr"/>
            <a:r>
              <a:rPr lang="en-US" dirty="0"/>
              <a:t>In Your Synod</a:t>
            </a:r>
          </a:p>
        </p:txBody>
      </p:sp>
      <p:sp>
        <p:nvSpPr>
          <p:cNvPr id="3" name="Content Placeholder 2">
            <a:extLst>
              <a:ext uri="{FF2B5EF4-FFF2-40B4-BE49-F238E27FC236}">
                <a16:creationId xmlns:a16="http://schemas.microsoft.com/office/drawing/2014/main" id="{A07833DF-8EC2-4650-AAD8-E36E1AAEBC93}"/>
              </a:ext>
            </a:extLst>
          </p:cNvPr>
          <p:cNvSpPr>
            <a:spLocks noGrp="1"/>
          </p:cNvSpPr>
          <p:nvPr>
            <p:ph idx="1"/>
          </p:nvPr>
        </p:nvSpPr>
        <p:spPr>
          <a:xfrm>
            <a:off x="762000" y="1257301"/>
            <a:ext cx="10668000" cy="4067463"/>
          </a:xfrm>
        </p:spPr>
        <p:txBody>
          <a:bodyPr>
            <a:normAutofit/>
          </a:bodyPr>
          <a:lstStyle/>
          <a:p>
            <a:r>
              <a:rPr lang="en-US" dirty="0"/>
              <a:t>Mission Investment Fund (MIF) loans and investments in your synod (as of December 31):</a:t>
            </a:r>
          </a:p>
          <a:p>
            <a:pPr lvl="1"/>
            <a:r>
              <a:rPr lang="en-US" dirty="0"/>
              <a:t>18 MIF loans, with a balance of $11,426,751</a:t>
            </a:r>
          </a:p>
          <a:p>
            <a:pPr lvl="1"/>
            <a:r>
              <a:rPr lang="en-US" dirty="0"/>
              <a:t>$5,585,622 in MIF investments</a:t>
            </a:r>
          </a:p>
          <a:p>
            <a:r>
              <a:rPr lang="en-US" dirty="0"/>
              <a:t>MIF representative: </a:t>
            </a:r>
          </a:p>
          <a:p>
            <a:pPr lvl="1"/>
            <a:r>
              <a:rPr lang="en-US" dirty="0"/>
              <a:t>The Rev. Kent Peterson</a:t>
            </a:r>
          </a:p>
          <a:p>
            <a:pPr lvl="1"/>
            <a:r>
              <a:rPr lang="en-US" dirty="0"/>
              <a:t>Tel: (276) 698-7970; email: kent.peterson@elca.org</a:t>
            </a:r>
            <a:endParaRPr lang="en-US" sz="3200" dirty="0"/>
          </a:p>
          <a:p>
            <a:endParaRPr lang="en-US" dirty="0"/>
          </a:p>
        </p:txBody>
      </p:sp>
    </p:spTree>
    <p:extLst>
      <p:ext uri="{BB962C8B-B14F-4D97-AF65-F5344CB8AC3E}">
        <p14:creationId xmlns:p14="http://schemas.microsoft.com/office/powerpoint/2010/main" val="1959519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D8AC91-497F-443A-95F6-A5BEE007452A}"/>
              </a:ext>
            </a:extLst>
          </p:cNvPr>
          <p:cNvSpPr>
            <a:spLocks noGrp="1"/>
          </p:cNvSpPr>
          <p:nvPr>
            <p:ph type="title"/>
          </p:nvPr>
        </p:nvSpPr>
        <p:spPr>
          <a:xfrm>
            <a:off x="762000" y="274638"/>
            <a:ext cx="10668000" cy="759032"/>
          </a:xfrm>
        </p:spPr>
        <p:txBody>
          <a:bodyPr>
            <a:normAutofit fontScale="90000"/>
          </a:bodyPr>
          <a:lstStyle/>
          <a:p>
            <a:pPr algn="ctr"/>
            <a:r>
              <a:rPr lang="en-US" dirty="0"/>
              <a:t>Women and Justice: One in Christ Task Force</a:t>
            </a:r>
          </a:p>
        </p:txBody>
      </p:sp>
      <p:sp>
        <p:nvSpPr>
          <p:cNvPr id="3" name="Content Placeholder 2">
            <a:extLst>
              <a:ext uri="{FF2B5EF4-FFF2-40B4-BE49-F238E27FC236}">
                <a16:creationId xmlns:a16="http://schemas.microsoft.com/office/drawing/2014/main" id="{A7E6A6E1-E06C-453E-B9FF-5C559F3EE95B}"/>
              </a:ext>
            </a:extLst>
          </p:cNvPr>
          <p:cNvSpPr>
            <a:spLocks noGrp="1"/>
          </p:cNvSpPr>
          <p:nvPr>
            <p:ph sz="half" idx="1"/>
          </p:nvPr>
        </p:nvSpPr>
        <p:spPr>
          <a:xfrm>
            <a:off x="761999" y="1224502"/>
            <a:ext cx="6720177" cy="4289608"/>
          </a:xfrm>
        </p:spPr>
        <p:txBody>
          <a:bodyPr>
            <a:normAutofit/>
          </a:bodyPr>
          <a:lstStyle/>
          <a:p>
            <a:r>
              <a:rPr lang="en-US" dirty="0"/>
              <a:t>The task force has been at work since 2012 and brought the work to a crucial stage: On November 15, 2017 it released the Draft of a Social Statement on Women and Justice. </a:t>
            </a:r>
          </a:p>
          <a:p>
            <a:r>
              <a:rPr lang="en-US" dirty="0"/>
              <a:t>The comment period on the Draft is open until September 30, 2018.</a:t>
            </a:r>
          </a:p>
        </p:txBody>
      </p:sp>
      <p:pic>
        <p:nvPicPr>
          <p:cNvPr id="8" name="Picture 7">
            <a:extLst>
              <a:ext uri="{FF2B5EF4-FFF2-40B4-BE49-F238E27FC236}">
                <a16:creationId xmlns:a16="http://schemas.microsoft.com/office/drawing/2014/main" id="{3F6413C4-0ADB-4D0E-9998-F6850EB144F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32034" y="922351"/>
            <a:ext cx="3491347" cy="4517579"/>
          </a:xfrm>
          <a:prstGeom prst="rect">
            <a:avLst/>
          </a:prstGeom>
        </p:spPr>
      </p:pic>
    </p:spTree>
    <p:extLst>
      <p:ext uri="{BB962C8B-B14F-4D97-AF65-F5344CB8AC3E}">
        <p14:creationId xmlns:p14="http://schemas.microsoft.com/office/powerpoint/2010/main" val="2482711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9253D-5F4D-4A25-8704-0DFA225EECC8}"/>
              </a:ext>
            </a:extLst>
          </p:cNvPr>
          <p:cNvSpPr>
            <a:spLocks noGrp="1"/>
          </p:cNvSpPr>
          <p:nvPr>
            <p:ph type="title"/>
          </p:nvPr>
        </p:nvSpPr>
        <p:spPr/>
        <p:txBody>
          <a:bodyPr/>
          <a:lstStyle/>
          <a:p>
            <a:pPr algn="ctr"/>
            <a:r>
              <a:rPr lang="en-US" dirty="0"/>
              <a:t>ELCA Youth Gathering</a:t>
            </a:r>
          </a:p>
        </p:txBody>
      </p:sp>
      <p:sp>
        <p:nvSpPr>
          <p:cNvPr id="3" name="Content Placeholder 2">
            <a:extLst>
              <a:ext uri="{FF2B5EF4-FFF2-40B4-BE49-F238E27FC236}">
                <a16:creationId xmlns:a16="http://schemas.microsoft.com/office/drawing/2014/main" id="{EE558352-7322-4B75-9EC7-8F432D16A568}"/>
              </a:ext>
            </a:extLst>
          </p:cNvPr>
          <p:cNvSpPr>
            <a:spLocks noGrp="1"/>
          </p:cNvSpPr>
          <p:nvPr>
            <p:ph sz="half" idx="1"/>
          </p:nvPr>
        </p:nvSpPr>
        <p:spPr/>
        <p:txBody>
          <a:bodyPr/>
          <a:lstStyle/>
          <a:p>
            <a:r>
              <a:rPr lang="en-US" sz="3200" dirty="0"/>
              <a:t>June 27 – July 1 in Houston</a:t>
            </a:r>
          </a:p>
          <a:p>
            <a:r>
              <a:rPr lang="en-US" sz="3200" dirty="0"/>
              <a:t>423 registered participants from your synod (as of 2/28)</a:t>
            </a:r>
          </a:p>
          <a:p>
            <a:r>
              <a:rPr lang="en-US" sz="3200" dirty="0"/>
              <a:t>More than 30,000 total participants!</a:t>
            </a:r>
          </a:p>
          <a:p>
            <a:pPr lvl="1"/>
            <a:endParaRPr lang="en-US" dirty="0"/>
          </a:p>
        </p:txBody>
      </p:sp>
      <p:pic>
        <p:nvPicPr>
          <p:cNvPr id="3074" name="Picture 2" descr="http://download.elca.org/ELCA%20Resource%20Repository/2018_GatheringLogo_color.jpg?_ga=2.11436849.482059676.1524492714-2002159783.1515097456">
            <a:extLst>
              <a:ext uri="{FF2B5EF4-FFF2-40B4-BE49-F238E27FC236}">
                <a16:creationId xmlns:a16="http://schemas.microsoft.com/office/drawing/2014/main" id="{EAAA500F-A7CF-4279-A2B4-502AC561CD47}"/>
              </a:ext>
            </a:extLst>
          </p:cNvPr>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6527800" y="1480344"/>
            <a:ext cx="4572000" cy="3962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3400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6EF4D-D7C2-4E6F-87F1-52EC801E2F2E}"/>
              </a:ext>
            </a:extLst>
          </p:cNvPr>
          <p:cNvSpPr>
            <a:spLocks noGrp="1"/>
          </p:cNvSpPr>
          <p:nvPr>
            <p:ph type="title"/>
          </p:nvPr>
        </p:nvSpPr>
        <p:spPr/>
        <p:txBody>
          <a:bodyPr/>
          <a:lstStyle/>
          <a:p>
            <a:pPr algn="ctr"/>
            <a:r>
              <a:rPr lang="en-US" dirty="0"/>
              <a:t>Global Farm Challenge</a:t>
            </a:r>
          </a:p>
        </p:txBody>
      </p:sp>
      <p:sp>
        <p:nvSpPr>
          <p:cNvPr id="3" name="Content Placeholder 2">
            <a:extLst>
              <a:ext uri="{FF2B5EF4-FFF2-40B4-BE49-F238E27FC236}">
                <a16:creationId xmlns:a16="http://schemas.microsoft.com/office/drawing/2014/main" id="{BAC27600-DD20-400C-864D-A932BD003C7E}"/>
              </a:ext>
            </a:extLst>
          </p:cNvPr>
          <p:cNvSpPr>
            <a:spLocks noGrp="1"/>
          </p:cNvSpPr>
          <p:nvPr>
            <p:ph sz="half" idx="1"/>
          </p:nvPr>
        </p:nvSpPr>
        <p:spPr>
          <a:xfrm>
            <a:off x="6550550" y="1376796"/>
            <a:ext cx="5232400" cy="4104408"/>
          </a:xfrm>
        </p:spPr>
        <p:txBody>
          <a:bodyPr>
            <a:normAutofit/>
          </a:bodyPr>
          <a:lstStyle/>
          <a:p>
            <a:r>
              <a:rPr lang="en-US" sz="3200" dirty="0"/>
              <a:t>A year-long, youth-driven fundraising challenge to support the agriculture-related programs of ELCA World Hunger</a:t>
            </a:r>
          </a:p>
          <a:p>
            <a:r>
              <a:rPr lang="en-US" sz="3200" dirty="0"/>
              <a:t>$515,000 match!</a:t>
            </a:r>
          </a:p>
        </p:txBody>
      </p:sp>
      <p:pic>
        <p:nvPicPr>
          <p:cNvPr id="5122" name="Picture 2" descr="https://www.elca.org/-/media/Images/Hero-Images/Our-Work/Relief-and-Development/Hero-GlobalFarmChallenge-home.ashx">
            <a:extLst>
              <a:ext uri="{FF2B5EF4-FFF2-40B4-BE49-F238E27FC236}">
                <a16:creationId xmlns:a16="http://schemas.microsoft.com/office/drawing/2014/main" id="{B61844A3-E27E-4588-88B2-BA3CCEF21E1E}"/>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79396" y="2120900"/>
            <a:ext cx="5232400" cy="2616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2296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11F67EA-1620-45FE-A9B0-8AF4800FBF04}"/>
              </a:ext>
            </a:extLst>
          </p:cNvPr>
          <p:cNvSpPr>
            <a:spLocks noGrp="1"/>
          </p:cNvSpPr>
          <p:nvPr>
            <p:ph type="title"/>
          </p:nvPr>
        </p:nvSpPr>
        <p:spPr/>
        <p:txBody>
          <a:bodyPr/>
          <a:lstStyle/>
          <a:p>
            <a:pPr algn="ctr"/>
            <a:r>
              <a:rPr lang="en-US" dirty="0"/>
              <a:t>Campaign Progress</a:t>
            </a:r>
          </a:p>
        </p:txBody>
      </p:sp>
      <p:sp>
        <p:nvSpPr>
          <p:cNvPr id="3" name="Content Placeholder 2">
            <a:extLst>
              <a:ext uri="{FF2B5EF4-FFF2-40B4-BE49-F238E27FC236}">
                <a16:creationId xmlns:a16="http://schemas.microsoft.com/office/drawing/2014/main" id="{B925C4ED-E957-40D3-B416-6DF3FF69E766}"/>
              </a:ext>
            </a:extLst>
          </p:cNvPr>
          <p:cNvSpPr>
            <a:spLocks noGrp="1"/>
          </p:cNvSpPr>
          <p:nvPr>
            <p:ph sz="half" idx="1"/>
          </p:nvPr>
        </p:nvSpPr>
        <p:spPr>
          <a:xfrm>
            <a:off x="714979" y="1363292"/>
            <a:ext cx="10790557" cy="4091209"/>
          </a:xfrm>
        </p:spPr>
        <p:txBody>
          <a:bodyPr>
            <a:normAutofit fontScale="92500" lnSpcReduction="20000"/>
          </a:bodyPr>
          <a:lstStyle/>
          <a:p>
            <a:pPr marL="0" indent="0" algn="ctr">
              <a:buNone/>
            </a:pPr>
            <a:r>
              <a:rPr lang="en-US" sz="3900" b="1" dirty="0"/>
              <a:t>$179.5 million total impact </a:t>
            </a:r>
          </a:p>
          <a:p>
            <a:pPr marL="0" indent="0" algn="ctr">
              <a:buNone/>
            </a:pPr>
            <a:r>
              <a:rPr lang="en-US" sz="3900" dirty="0"/>
              <a:t>for campaign priorities</a:t>
            </a:r>
          </a:p>
          <a:p>
            <a:pPr marL="0" indent="0" algn="ctr">
              <a:buNone/>
            </a:pPr>
            <a:endParaRPr lang="en-US" sz="3500" b="1" dirty="0"/>
          </a:p>
          <a:p>
            <a:pPr marL="0" indent="0" algn="ctr">
              <a:buNone/>
            </a:pPr>
            <a:r>
              <a:rPr lang="en-US" sz="3500" b="1" dirty="0"/>
              <a:t>$148 million </a:t>
            </a:r>
            <a:r>
              <a:rPr lang="en-US" sz="3500" dirty="0"/>
              <a:t>in gifts and commitments  </a:t>
            </a:r>
          </a:p>
          <a:p>
            <a:pPr marL="0" indent="0" algn="ctr">
              <a:buNone/>
            </a:pPr>
            <a:endParaRPr lang="en-US" sz="3500" dirty="0"/>
          </a:p>
          <a:p>
            <a:pPr marL="0" indent="0" algn="ctr">
              <a:buNone/>
            </a:pPr>
            <a:r>
              <a:rPr lang="en-US" sz="3500" b="1" dirty="0"/>
              <a:t>$31.5 million </a:t>
            </a:r>
            <a:r>
              <a:rPr lang="en-US" sz="3500" dirty="0"/>
              <a:t>in planned gifts</a:t>
            </a:r>
          </a:p>
          <a:p>
            <a:pPr marL="0" indent="0">
              <a:buNone/>
            </a:pPr>
            <a:endParaRPr lang="en-US" sz="3000" dirty="0"/>
          </a:p>
          <a:p>
            <a:pPr marL="0" indent="0" algn="ctr">
              <a:buNone/>
            </a:pPr>
            <a:r>
              <a:rPr lang="en-US" sz="3000" i="1" dirty="0"/>
              <a:t>As of April 30</a:t>
            </a:r>
            <a:endParaRPr lang="en-US" sz="3000" dirty="0"/>
          </a:p>
          <a:p>
            <a:pPr marL="0" indent="0">
              <a:buNone/>
            </a:pPr>
            <a:endParaRPr lang="en-US" dirty="0"/>
          </a:p>
        </p:txBody>
      </p:sp>
    </p:spTree>
    <p:extLst>
      <p:ext uri="{BB962C8B-B14F-4D97-AF65-F5344CB8AC3E}">
        <p14:creationId xmlns:p14="http://schemas.microsoft.com/office/powerpoint/2010/main" val="3690451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720C1-8711-4A1B-910A-A28A5071C03D}"/>
              </a:ext>
            </a:extLst>
          </p:cNvPr>
          <p:cNvSpPr>
            <a:spLocks noGrp="1"/>
          </p:cNvSpPr>
          <p:nvPr>
            <p:ph type="title"/>
          </p:nvPr>
        </p:nvSpPr>
        <p:spPr/>
        <p:txBody>
          <a:bodyPr/>
          <a:lstStyle/>
          <a:p>
            <a:pPr algn="ctr"/>
            <a:r>
              <a:rPr lang="en-US" dirty="0"/>
              <a:t>The Campaign for the ELCA</a:t>
            </a:r>
          </a:p>
        </p:txBody>
      </p:sp>
      <p:sp>
        <p:nvSpPr>
          <p:cNvPr id="3" name="Content Placeholder 2">
            <a:extLst>
              <a:ext uri="{FF2B5EF4-FFF2-40B4-BE49-F238E27FC236}">
                <a16:creationId xmlns:a16="http://schemas.microsoft.com/office/drawing/2014/main" id="{89D6B935-90C7-41B4-BD17-096FAEFE9160}"/>
              </a:ext>
            </a:extLst>
          </p:cNvPr>
          <p:cNvSpPr>
            <a:spLocks noGrp="1"/>
          </p:cNvSpPr>
          <p:nvPr>
            <p:ph idx="1"/>
          </p:nvPr>
        </p:nvSpPr>
        <p:spPr/>
        <p:txBody>
          <a:bodyPr/>
          <a:lstStyle/>
          <a:p>
            <a:r>
              <a:rPr lang="en-US" dirty="0"/>
              <a:t>Congregations</a:t>
            </a:r>
          </a:p>
          <a:p>
            <a:r>
              <a:rPr lang="en-US" dirty="0"/>
              <a:t>Hunger and Poverty</a:t>
            </a:r>
          </a:p>
          <a:p>
            <a:r>
              <a:rPr lang="en-US" dirty="0"/>
              <a:t>Global Church</a:t>
            </a:r>
          </a:p>
          <a:p>
            <a:r>
              <a:rPr lang="en-US" dirty="0"/>
              <a:t>Leadership</a:t>
            </a:r>
          </a:p>
        </p:txBody>
      </p:sp>
    </p:spTree>
    <p:extLst>
      <p:ext uri="{BB962C8B-B14F-4D97-AF65-F5344CB8AC3E}">
        <p14:creationId xmlns:p14="http://schemas.microsoft.com/office/powerpoint/2010/main" val="1530967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1D840-C4A0-4362-9EB0-4AFE9FA9B984}"/>
              </a:ext>
            </a:extLst>
          </p:cNvPr>
          <p:cNvSpPr>
            <a:spLocks noGrp="1"/>
          </p:cNvSpPr>
          <p:nvPr>
            <p:ph type="title"/>
          </p:nvPr>
        </p:nvSpPr>
        <p:spPr>
          <a:xfrm>
            <a:off x="762000" y="388278"/>
            <a:ext cx="10668000" cy="1021423"/>
          </a:xfrm>
        </p:spPr>
        <p:txBody>
          <a:bodyPr/>
          <a:lstStyle/>
          <a:p>
            <a:pPr algn="ctr"/>
            <a:r>
              <a:rPr lang="en-US" dirty="0"/>
              <a:t>Campaign Progress</a:t>
            </a:r>
          </a:p>
        </p:txBody>
      </p:sp>
      <p:sp>
        <p:nvSpPr>
          <p:cNvPr id="3" name="Content Placeholder 2">
            <a:extLst>
              <a:ext uri="{FF2B5EF4-FFF2-40B4-BE49-F238E27FC236}">
                <a16:creationId xmlns:a16="http://schemas.microsoft.com/office/drawing/2014/main" id="{7CB0A631-6741-4D23-A30A-11B89597CB82}"/>
              </a:ext>
            </a:extLst>
          </p:cNvPr>
          <p:cNvSpPr>
            <a:spLocks noGrp="1"/>
          </p:cNvSpPr>
          <p:nvPr>
            <p:ph idx="1"/>
          </p:nvPr>
        </p:nvSpPr>
        <p:spPr/>
        <p:txBody>
          <a:bodyPr>
            <a:normAutofit/>
          </a:bodyPr>
          <a:lstStyle/>
          <a:p>
            <a:pPr marL="0" indent="0" algn="ctr">
              <a:buNone/>
            </a:pPr>
            <a:r>
              <a:rPr lang="en-US" sz="4000" b="1" dirty="0"/>
              <a:t>$268,722 </a:t>
            </a:r>
            <a:r>
              <a:rPr lang="en-US" sz="4000" dirty="0"/>
              <a:t>contributed</a:t>
            </a:r>
            <a:r>
              <a:rPr lang="en-US" sz="4000" b="1" dirty="0"/>
              <a:t> </a:t>
            </a:r>
            <a:r>
              <a:rPr lang="en-US" sz="4000" dirty="0"/>
              <a:t>in 2017 to </a:t>
            </a:r>
          </a:p>
          <a:p>
            <a:pPr marL="0" indent="0" algn="ctr">
              <a:buNone/>
            </a:pPr>
            <a:r>
              <a:rPr lang="en-US" sz="4000" dirty="0"/>
              <a:t>campaign ministries from individuals and congregations in your synod </a:t>
            </a:r>
          </a:p>
          <a:p>
            <a:pPr marL="0" indent="0" algn="ctr">
              <a:buNone/>
            </a:pPr>
            <a:endParaRPr lang="en-US" sz="4000" dirty="0"/>
          </a:p>
          <a:p>
            <a:pPr marL="0" indent="0" algn="ctr">
              <a:buNone/>
            </a:pPr>
            <a:r>
              <a:rPr lang="en-US" sz="4000" dirty="0"/>
              <a:t>Total </a:t>
            </a:r>
            <a:r>
              <a:rPr lang="en-US" sz="4000" b="1" dirty="0"/>
              <a:t>$1,167,395 </a:t>
            </a:r>
            <a:r>
              <a:rPr lang="en-US" sz="4000" dirty="0"/>
              <a:t>contributed since 2014!</a:t>
            </a:r>
          </a:p>
        </p:txBody>
      </p:sp>
    </p:spTree>
    <p:extLst>
      <p:ext uri="{BB962C8B-B14F-4D97-AF65-F5344CB8AC3E}">
        <p14:creationId xmlns:p14="http://schemas.microsoft.com/office/powerpoint/2010/main" val="679270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43905-D3A3-45E9-9B07-9A040A041906}"/>
              </a:ext>
            </a:extLst>
          </p:cNvPr>
          <p:cNvSpPr>
            <a:spLocks noGrp="1"/>
          </p:cNvSpPr>
          <p:nvPr>
            <p:ph type="title"/>
          </p:nvPr>
        </p:nvSpPr>
        <p:spPr/>
        <p:txBody>
          <a:bodyPr>
            <a:normAutofit fontScale="90000"/>
          </a:bodyPr>
          <a:lstStyle/>
          <a:p>
            <a:pPr algn="ctr"/>
            <a:r>
              <a:rPr lang="en-US" sz="4400" dirty="0"/>
              <a:t>2018 Campaign Annual Theme:</a:t>
            </a:r>
            <a:br>
              <a:rPr lang="en-US" sz="4400" dirty="0"/>
            </a:br>
            <a:r>
              <a:rPr lang="en-US" sz="4400" dirty="0"/>
              <a:t>Leadership</a:t>
            </a:r>
            <a:br>
              <a:rPr lang="en-US" dirty="0"/>
            </a:br>
            <a:endParaRPr lang="en-US" dirty="0"/>
          </a:p>
        </p:txBody>
      </p:sp>
      <p:pic>
        <p:nvPicPr>
          <p:cNvPr id="6" name="Content Placeholder 5">
            <a:extLst>
              <a:ext uri="{FF2B5EF4-FFF2-40B4-BE49-F238E27FC236}">
                <a16:creationId xmlns:a16="http://schemas.microsoft.com/office/drawing/2014/main" id="{F2758CCA-E949-4DDE-B13E-5593F3FD7FE2}"/>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627357" y="1502665"/>
            <a:ext cx="2977062" cy="3852669"/>
          </a:xfrm>
        </p:spPr>
      </p:pic>
      <p:sp>
        <p:nvSpPr>
          <p:cNvPr id="4" name="Content Placeholder 3">
            <a:extLst>
              <a:ext uri="{FF2B5EF4-FFF2-40B4-BE49-F238E27FC236}">
                <a16:creationId xmlns:a16="http://schemas.microsoft.com/office/drawing/2014/main" id="{AC0CC7DF-CC2C-44D8-AD66-57EA44E7A17E}"/>
              </a:ext>
            </a:extLst>
          </p:cNvPr>
          <p:cNvSpPr>
            <a:spLocks noGrp="1"/>
          </p:cNvSpPr>
          <p:nvPr>
            <p:ph sz="half" idx="2"/>
          </p:nvPr>
        </p:nvSpPr>
        <p:spPr>
          <a:xfrm>
            <a:off x="5041127" y="1951217"/>
            <a:ext cx="6388873" cy="2955564"/>
          </a:xfrm>
        </p:spPr>
        <p:txBody>
          <a:bodyPr/>
          <a:lstStyle/>
          <a:p>
            <a:r>
              <a:rPr lang="en-US" dirty="0"/>
              <a:t>ELCA Fund for Leaders and Youth and Young Adults</a:t>
            </a:r>
          </a:p>
          <a:p>
            <a:r>
              <a:rPr lang="en-US" dirty="0"/>
              <a:t>Packet with materials sent in early January</a:t>
            </a:r>
          </a:p>
          <a:p>
            <a:r>
              <a:rPr lang="en-US" dirty="0"/>
              <a:t>Rostered Ministers Appreciation this fall </a:t>
            </a:r>
            <a:r>
              <a:rPr lang="en-US"/>
              <a:t>– packet coming late June</a:t>
            </a:r>
            <a:endParaRPr lang="en-US" dirty="0"/>
          </a:p>
        </p:txBody>
      </p:sp>
    </p:spTree>
    <p:extLst>
      <p:ext uri="{BB962C8B-B14F-4D97-AF65-F5344CB8AC3E}">
        <p14:creationId xmlns:p14="http://schemas.microsoft.com/office/powerpoint/2010/main" val="3845499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4FBF9-76AB-4F3E-86FF-4E4433B58F3F}"/>
              </a:ext>
            </a:extLst>
          </p:cNvPr>
          <p:cNvSpPr>
            <a:spLocks noGrp="1"/>
          </p:cNvSpPr>
          <p:nvPr>
            <p:ph type="title"/>
          </p:nvPr>
        </p:nvSpPr>
        <p:spPr>
          <a:xfrm>
            <a:off x="203499" y="1049189"/>
            <a:ext cx="11785002" cy="3893950"/>
          </a:xfrm>
        </p:spPr>
        <p:txBody>
          <a:bodyPr>
            <a:normAutofit/>
          </a:bodyPr>
          <a:lstStyle/>
          <a:p>
            <a:pPr algn="ctr"/>
            <a:br>
              <a:rPr lang="en-US" dirty="0"/>
            </a:br>
            <a:r>
              <a:rPr lang="en-US" dirty="0"/>
              <a:t>Rev. Ron Glusenkamp</a:t>
            </a:r>
            <a:br>
              <a:rPr lang="en-US" dirty="0"/>
            </a:br>
            <a:r>
              <a:rPr lang="en-US" dirty="0"/>
              <a:t>Director, </a:t>
            </a:r>
            <a:r>
              <a:rPr lang="en-US" i="1" dirty="0"/>
              <a:t>The Campaign for the ELCA</a:t>
            </a:r>
            <a:br>
              <a:rPr lang="en-US" dirty="0"/>
            </a:br>
            <a:br>
              <a:rPr lang="en-US" dirty="0"/>
            </a:br>
            <a:r>
              <a:rPr lang="en-US" u="sng" dirty="0">
                <a:solidFill>
                  <a:srgbClr val="0070C0"/>
                </a:solidFill>
              </a:rPr>
              <a:t>Ron.Glusenkamp@elca.org</a:t>
            </a:r>
            <a:br>
              <a:rPr lang="en-US" dirty="0"/>
            </a:br>
            <a:endParaRPr lang="en-US" dirty="0"/>
          </a:p>
        </p:txBody>
      </p:sp>
    </p:spTree>
    <p:extLst>
      <p:ext uri="{BB962C8B-B14F-4D97-AF65-F5344CB8AC3E}">
        <p14:creationId xmlns:p14="http://schemas.microsoft.com/office/powerpoint/2010/main" val="1707403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3E6B84-95D8-4B1E-BD20-DFA8BDFF913F}"/>
              </a:ext>
            </a:extLst>
          </p:cNvPr>
          <p:cNvSpPr>
            <a:spLocks noGrp="1"/>
          </p:cNvSpPr>
          <p:nvPr>
            <p:ph type="ctrTitle"/>
          </p:nvPr>
        </p:nvSpPr>
        <p:spPr/>
        <p:txBody>
          <a:bodyPr/>
          <a:lstStyle/>
          <a:p>
            <a:r>
              <a:rPr lang="en-US" dirty="0"/>
              <a:t>Thank you!</a:t>
            </a:r>
          </a:p>
        </p:txBody>
      </p:sp>
      <p:pic>
        <p:nvPicPr>
          <p:cNvPr id="4" name="Picture 3">
            <a:extLst>
              <a:ext uri="{FF2B5EF4-FFF2-40B4-BE49-F238E27FC236}">
                <a16:creationId xmlns:a16="http://schemas.microsoft.com/office/drawing/2014/main" id="{EA11D210-26C0-474F-96EA-E8CF2894C2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9931" y="3545597"/>
            <a:ext cx="4086225" cy="1552575"/>
          </a:xfrm>
          <a:prstGeom prst="rect">
            <a:avLst/>
          </a:prstGeom>
        </p:spPr>
      </p:pic>
    </p:spTree>
    <p:extLst>
      <p:ext uri="{BB962C8B-B14F-4D97-AF65-F5344CB8AC3E}">
        <p14:creationId xmlns:p14="http://schemas.microsoft.com/office/powerpoint/2010/main" val="1590272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48690E-8360-4598-ABA7-B1FBC46B6BA5}"/>
              </a:ext>
            </a:extLst>
          </p:cNvPr>
          <p:cNvSpPr>
            <a:spLocks noGrp="1"/>
          </p:cNvSpPr>
          <p:nvPr>
            <p:ph type="title"/>
          </p:nvPr>
        </p:nvSpPr>
        <p:spPr>
          <a:xfrm>
            <a:off x="762000" y="1651120"/>
            <a:ext cx="10668000" cy="3555759"/>
          </a:xfrm>
        </p:spPr>
        <p:txBody>
          <a:bodyPr>
            <a:normAutofit fontScale="90000"/>
          </a:bodyPr>
          <a:lstStyle/>
          <a:p>
            <a:pPr algn="ctr"/>
            <a:r>
              <a:rPr lang="en-US" sz="5400" dirty="0"/>
              <a:t>Inform</a:t>
            </a:r>
            <a:br>
              <a:rPr lang="en-US" sz="5400" dirty="0"/>
            </a:br>
            <a:r>
              <a:rPr lang="en-US" sz="5400" dirty="0"/>
              <a:t>inspire</a:t>
            </a:r>
            <a:br>
              <a:rPr lang="en-US" sz="5400" dirty="0"/>
            </a:br>
            <a:r>
              <a:rPr lang="en-US" sz="5400" dirty="0"/>
              <a:t>invite</a:t>
            </a:r>
            <a:br>
              <a:rPr lang="en-US" sz="5400" dirty="0"/>
            </a:br>
            <a:br>
              <a:rPr lang="en-US" sz="5400" dirty="0"/>
            </a:br>
            <a:endParaRPr lang="en-US" sz="5400" dirty="0"/>
          </a:p>
        </p:txBody>
      </p:sp>
    </p:spTree>
    <p:extLst>
      <p:ext uri="{BB962C8B-B14F-4D97-AF65-F5344CB8AC3E}">
        <p14:creationId xmlns:p14="http://schemas.microsoft.com/office/powerpoint/2010/main" val="1325733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6098" t="7464" r="2583" b="13929"/>
          <a:stretch/>
        </p:blipFill>
        <p:spPr>
          <a:xfrm>
            <a:off x="-2443" y="-1"/>
            <a:ext cx="12194444" cy="7192251"/>
          </a:xfrm>
          <a:prstGeom prst="rect">
            <a:avLst/>
          </a:prstGeom>
        </p:spPr>
      </p:pic>
      <p:sp>
        <p:nvSpPr>
          <p:cNvPr id="3" name="Rectangle 2"/>
          <p:cNvSpPr/>
          <p:nvPr/>
        </p:nvSpPr>
        <p:spPr>
          <a:xfrm>
            <a:off x="7707854" y="4292126"/>
            <a:ext cx="4208804" cy="1358173"/>
          </a:xfrm>
          <a:prstGeom prst="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7707853" y="4494158"/>
            <a:ext cx="4208804" cy="992579"/>
          </a:xfrm>
          <a:prstGeom prst="rect">
            <a:avLst/>
          </a:prstGeom>
          <a:noFill/>
        </p:spPr>
        <p:txBody>
          <a:bodyPr wrap="square" rtlCol="0">
            <a:spAutoFit/>
          </a:bodyPr>
          <a:lstStyle/>
          <a:p>
            <a:pPr algn="ctr">
              <a:spcBef>
                <a:spcPts val="300"/>
              </a:spcBef>
            </a:pPr>
            <a:r>
              <a:rPr lang="en-US" sz="2800" b="1" dirty="0">
                <a:latin typeface="Century Gothic" panose="020B0502020202020204" pitchFamily="34" charset="0"/>
              </a:rPr>
              <a:t>Thank you </a:t>
            </a:r>
          </a:p>
          <a:p>
            <a:pPr algn="ctr">
              <a:spcBef>
                <a:spcPts val="300"/>
              </a:spcBef>
            </a:pPr>
            <a:r>
              <a:rPr lang="en-US" sz="2800" b="1" dirty="0">
                <a:latin typeface="Century Gothic" panose="020B0502020202020204" pitchFamily="34" charset="0"/>
              </a:rPr>
              <a:t>Virginia Synod!</a:t>
            </a:r>
          </a:p>
        </p:txBody>
      </p:sp>
    </p:spTree>
    <p:extLst>
      <p:ext uri="{BB962C8B-B14F-4D97-AF65-F5344CB8AC3E}">
        <p14:creationId xmlns:p14="http://schemas.microsoft.com/office/powerpoint/2010/main" val="2827494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62000" y="481374"/>
            <a:ext cx="10668000" cy="982661"/>
          </a:xfrm>
        </p:spPr>
        <p:txBody>
          <a:bodyPr/>
          <a:lstStyle/>
          <a:p>
            <a:pPr algn="ctr"/>
            <a:r>
              <a:rPr lang="en-US" dirty="0"/>
              <a:t>Your Impact: Mission Support</a:t>
            </a:r>
          </a:p>
        </p:txBody>
      </p:sp>
      <p:sp>
        <p:nvSpPr>
          <p:cNvPr id="2" name="Content Placeholder 1"/>
          <p:cNvSpPr>
            <a:spLocks noGrp="1"/>
          </p:cNvSpPr>
          <p:nvPr>
            <p:ph idx="1"/>
          </p:nvPr>
        </p:nvSpPr>
        <p:spPr>
          <a:xfrm>
            <a:off x="762000" y="1289106"/>
            <a:ext cx="10668000" cy="4117781"/>
          </a:xfrm>
        </p:spPr>
        <p:txBody>
          <a:bodyPr>
            <a:normAutofit fontScale="92500" lnSpcReduction="10000"/>
          </a:bodyPr>
          <a:lstStyle/>
          <a:p>
            <a:pPr lvl="0"/>
            <a:r>
              <a:rPr lang="en-US" dirty="0"/>
              <a:t>Together, you made it possible for your synod to share </a:t>
            </a:r>
            <a:r>
              <a:rPr lang="en-US" b="1" dirty="0"/>
              <a:t>$693,703  </a:t>
            </a:r>
            <a:r>
              <a:rPr lang="en-US" dirty="0"/>
              <a:t>with the churchwide expression. That represented</a:t>
            </a:r>
            <a:r>
              <a:rPr lang="en-US" b="1" dirty="0"/>
              <a:t> 40%</a:t>
            </a:r>
            <a:r>
              <a:rPr lang="en-US" dirty="0"/>
              <a:t> of all the Mission Support that your congregations shared with your synod.  </a:t>
            </a:r>
          </a:p>
          <a:p>
            <a:pPr lvl="0"/>
            <a:r>
              <a:rPr lang="en-US" dirty="0"/>
              <a:t>The Mission Support dollars that remain in your synod support vital work to enhance and sustain our ministry together—such as providing pastoral care to your rostered ministers and walking alongside congregations going through the call process. </a:t>
            </a:r>
          </a:p>
          <a:p>
            <a:pPr marL="0" indent="0">
              <a:buNone/>
            </a:pPr>
            <a:endParaRPr lang="en-US" dirty="0"/>
          </a:p>
        </p:txBody>
      </p:sp>
    </p:spTree>
    <p:extLst>
      <p:ext uri="{BB962C8B-B14F-4D97-AF65-F5344CB8AC3E}">
        <p14:creationId xmlns:p14="http://schemas.microsoft.com/office/powerpoint/2010/main" val="1933481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F6971B0-AD7E-4F74-9DB7-B2CDCB064426}"/>
              </a:ext>
            </a:extLst>
          </p:cNvPr>
          <p:cNvSpPr>
            <a:spLocks noGrp="1"/>
          </p:cNvSpPr>
          <p:nvPr>
            <p:ph type="title"/>
          </p:nvPr>
        </p:nvSpPr>
        <p:spPr>
          <a:xfrm>
            <a:off x="762000" y="338248"/>
            <a:ext cx="10668000" cy="980956"/>
          </a:xfrm>
        </p:spPr>
        <p:txBody>
          <a:bodyPr/>
          <a:lstStyle/>
          <a:p>
            <a:pPr algn="ctr"/>
            <a:r>
              <a:rPr lang="en-US" dirty="0"/>
              <a:t>Your Impact: ELCA World Hunger</a:t>
            </a:r>
          </a:p>
        </p:txBody>
      </p:sp>
      <p:sp>
        <p:nvSpPr>
          <p:cNvPr id="5" name="Content Placeholder 4">
            <a:extLst>
              <a:ext uri="{FF2B5EF4-FFF2-40B4-BE49-F238E27FC236}">
                <a16:creationId xmlns:a16="http://schemas.microsoft.com/office/drawing/2014/main" id="{7F28EEF4-D280-4C24-B72D-A946766BB6E6}"/>
              </a:ext>
            </a:extLst>
          </p:cNvPr>
          <p:cNvSpPr>
            <a:spLocks noGrp="1"/>
          </p:cNvSpPr>
          <p:nvPr>
            <p:ph sz="half" idx="1"/>
          </p:nvPr>
        </p:nvSpPr>
        <p:spPr>
          <a:xfrm>
            <a:off x="762000" y="1255594"/>
            <a:ext cx="6147683" cy="4104408"/>
          </a:xfrm>
        </p:spPr>
        <p:txBody>
          <a:bodyPr>
            <a:normAutofit/>
          </a:bodyPr>
          <a:lstStyle/>
          <a:p>
            <a:r>
              <a:rPr lang="en-US" dirty="0"/>
              <a:t>Thank you for your generous support of our work together toward a just world where all are fed through ELCA World Hunger!</a:t>
            </a:r>
          </a:p>
          <a:p>
            <a:r>
              <a:rPr lang="en-US" dirty="0"/>
              <a:t>In 2017, gifts to ELCA World Hunger totaled over </a:t>
            </a:r>
            <a:r>
              <a:rPr lang="en-US" b="1" dirty="0"/>
              <a:t>$21.3 million </a:t>
            </a:r>
            <a:r>
              <a:rPr lang="en-US" dirty="0"/>
              <a:t>with gifts from individuals and congregations in this synod totaling over </a:t>
            </a:r>
            <a:r>
              <a:rPr lang="en-US" b="1" dirty="0"/>
              <a:t>$242,000</a:t>
            </a:r>
            <a:r>
              <a:rPr lang="en-US" dirty="0"/>
              <a:t>.</a:t>
            </a:r>
          </a:p>
          <a:p>
            <a:endParaRPr lang="en-US" dirty="0"/>
          </a:p>
        </p:txBody>
      </p:sp>
      <p:pic>
        <p:nvPicPr>
          <p:cNvPr id="8" name="Content Placeholder 7">
            <a:extLst>
              <a:ext uri="{FF2B5EF4-FFF2-40B4-BE49-F238E27FC236}">
                <a16:creationId xmlns:a16="http://schemas.microsoft.com/office/drawing/2014/main" id="{E7B95614-7C92-4EF1-B241-CEEF2BBEF32B}"/>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060760" y="1773142"/>
            <a:ext cx="4812904" cy="2637070"/>
          </a:xfrm>
        </p:spPr>
      </p:pic>
    </p:spTree>
    <p:extLst>
      <p:ext uri="{BB962C8B-B14F-4D97-AF65-F5344CB8AC3E}">
        <p14:creationId xmlns:p14="http://schemas.microsoft.com/office/powerpoint/2010/main" val="4040127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A9D0C-2C57-41EA-93AC-332A6161220F}"/>
              </a:ext>
            </a:extLst>
          </p:cNvPr>
          <p:cNvSpPr>
            <a:spLocks noGrp="1"/>
          </p:cNvSpPr>
          <p:nvPr>
            <p:ph type="title"/>
          </p:nvPr>
        </p:nvSpPr>
        <p:spPr/>
        <p:txBody>
          <a:bodyPr/>
          <a:lstStyle/>
          <a:p>
            <a:pPr algn="ctr"/>
            <a:r>
              <a:rPr lang="en-US" dirty="0"/>
              <a:t>Your Impact: Lutheran Disaster Response</a:t>
            </a:r>
          </a:p>
        </p:txBody>
      </p:sp>
      <p:pic>
        <p:nvPicPr>
          <p:cNvPr id="6" name="Content Placeholder 5">
            <a:extLst>
              <a:ext uri="{FF2B5EF4-FFF2-40B4-BE49-F238E27FC236}">
                <a16:creationId xmlns:a16="http://schemas.microsoft.com/office/drawing/2014/main" id="{0B201C93-A49F-4FDE-831D-E7E3EE1DF042}"/>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65761" y="1474864"/>
            <a:ext cx="5628641" cy="3641300"/>
          </a:xfrm>
        </p:spPr>
      </p:pic>
      <p:sp>
        <p:nvSpPr>
          <p:cNvPr id="4" name="Content Placeholder 3">
            <a:extLst>
              <a:ext uri="{FF2B5EF4-FFF2-40B4-BE49-F238E27FC236}">
                <a16:creationId xmlns:a16="http://schemas.microsoft.com/office/drawing/2014/main" id="{0EEDAB95-BAA4-4C10-B486-7C5C7C62EE95}"/>
              </a:ext>
            </a:extLst>
          </p:cNvPr>
          <p:cNvSpPr>
            <a:spLocks noGrp="1"/>
          </p:cNvSpPr>
          <p:nvPr>
            <p:ph sz="half" idx="2"/>
          </p:nvPr>
        </p:nvSpPr>
        <p:spPr>
          <a:xfrm>
            <a:off x="6197599" y="1409702"/>
            <a:ext cx="5628640" cy="4104408"/>
          </a:xfrm>
        </p:spPr>
        <p:txBody>
          <a:bodyPr>
            <a:normAutofit fontScale="92500" lnSpcReduction="10000"/>
          </a:bodyPr>
          <a:lstStyle/>
          <a:p>
            <a:r>
              <a:rPr lang="en-US" dirty="0"/>
              <a:t>From the first famine declared in over a decade to hurricanes right here at home, in 2017, Lutheran Disaster Response responded in 15 states/territories and 21 countries. </a:t>
            </a:r>
          </a:p>
          <a:p>
            <a:r>
              <a:rPr lang="en-US" dirty="0"/>
              <a:t>Over </a:t>
            </a:r>
            <a:r>
              <a:rPr lang="en-US" b="1" dirty="0"/>
              <a:t>$22.8 million </a:t>
            </a:r>
            <a:r>
              <a:rPr lang="en-US" dirty="0"/>
              <a:t>was given in support of Lutheran Disaster Response this past year, with over </a:t>
            </a:r>
            <a:r>
              <a:rPr lang="en-US" b="1" dirty="0"/>
              <a:t>$313,000 </a:t>
            </a:r>
            <a:r>
              <a:rPr lang="en-US" dirty="0"/>
              <a:t>given from your synod alone. </a:t>
            </a:r>
          </a:p>
        </p:txBody>
      </p:sp>
    </p:spTree>
    <p:extLst>
      <p:ext uri="{BB962C8B-B14F-4D97-AF65-F5344CB8AC3E}">
        <p14:creationId xmlns:p14="http://schemas.microsoft.com/office/powerpoint/2010/main" val="2481620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9253D-5F4D-4A25-8704-0DFA225EECC8}"/>
              </a:ext>
            </a:extLst>
          </p:cNvPr>
          <p:cNvSpPr>
            <a:spLocks noGrp="1"/>
          </p:cNvSpPr>
          <p:nvPr>
            <p:ph type="title"/>
          </p:nvPr>
        </p:nvSpPr>
        <p:spPr/>
        <p:txBody>
          <a:bodyPr/>
          <a:lstStyle/>
          <a:p>
            <a:pPr algn="ctr"/>
            <a:r>
              <a:rPr lang="en-US" dirty="0"/>
              <a:t>In Your Synod</a:t>
            </a:r>
          </a:p>
        </p:txBody>
      </p:sp>
      <p:sp>
        <p:nvSpPr>
          <p:cNvPr id="3" name="Content Placeholder 2">
            <a:extLst>
              <a:ext uri="{FF2B5EF4-FFF2-40B4-BE49-F238E27FC236}">
                <a16:creationId xmlns:a16="http://schemas.microsoft.com/office/drawing/2014/main" id="{EE558352-7322-4B75-9EC7-8F432D16A568}"/>
              </a:ext>
            </a:extLst>
          </p:cNvPr>
          <p:cNvSpPr>
            <a:spLocks noGrp="1"/>
          </p:cNvSpPr>
          <p:nvPr>
            <p:ph idx="1"/>
          </p:nvPr>
        </p:nvSpPr>
        <p:spPr>
          <a:xfrm>
            <a:off x="762000" y="1319917"/>
            <a:ext cx="10668000" cy="4157247"/>
          </a:xfrm>
        </p:spPr>
        <p:txBody>
          <a:bodyPr>
            <a:normAutofit lnSpcReduction="10000"/>
          </a:bodyPr>
          <a:lstStyle/>
          <a:p>
            <a:r>
              <a:rPr lang="en-US" b="1" dirty="0"/>
              <a:t>6 ELCA World Hunger Domestic Hunger Grants </a:t>
            </a:r>
            <a:r>
              <a:rPr lang="en-US" dirty="0"/>
              <a:t>were funded in your synod for a total of $18,500</a:t>
            </a:r>
          </a:p>
          <a:p>
            <a:pPr lvl="1"/>
            <a:r>
              <a:rPr lang="en-US" dirty="0"/>
              <a:t>Salem Area Ecumenical Ministries in Salem is one of those programs. 33% of children in the Salem and Western Roanoke County school districts are eligible for free or reduced lunch. But what happens on the weekend? Through the ACT Packs for Children and Summer Feed and Read programs, over 160 families were served in 2017. A whole breakfast and lunch for kids can sometimes make all the difference. </a:t>
            </a:r>
          </a:p>
        </p:txBody>
      </p:sp>
    </p:spTree>
    <p:extLst>
      <p:ext uri="{BB962C8B-B14F-4D97-AF65-F5344CB8AC3E}">
        <p14:creationId xmlns:p14="http://schemas.microsoft.com/office/powerpoint/2010/main" val="1286965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9253D-5F4D-4A25-8704-0DFA225EECC8}"/>
              </a:ext>
            </a:extLst>
          </p:cNvPr>
          <p:cNvSpPr>
            <a:spLocks noGrp="1"/>
          </p:cNvSpPr>
          <p:nvPr>
            <p:ph type="title"/>
          </p:nvPr>
        </p:nvSpPr>
        <p:spPr/>
        <p:txBody>
          <a:bodyPr/>
          <a:lstStyle/>
          <a:p>
            <a:pPr algn="ctr"/>
            <a:r>
              <a:rPr lang="en-US" dirty="0"/>
              <a:t>In Your Synod</a:t>
            </a:r>
          </a:p>
        </p:txBody>
      </p:sp>
      <p:sp>
        <p:nvSpPr>
          <p:cNvPr id="3" name="Content Placeholder 2">
            <a:extLst>
              <a:ext uri="{FF2B5EF4-FFF2-40B4-BE49-F238E27FC236}">
                <a16:creationId xmlns:a16="http://schemas.microsoft.com/office/drawing/2014/main" id="{EE558352-7322-4B75-9EC7-8F432D16A568}"/>
              </a:ext>
            </a:extLst>
          </p:cNvPr>
          <p:cNvSpPr>
            <a:spLocks noGrp="1"/>
          </p:cNvSpPr>
          <p:nvPr>
            <p:ph idx="1"/>
          </p:nvPr>
        </p:nvSpPr>
        <p:spPr>
          <a:xfrm>
            <a:off x="762000" y="1319917"/>
            <a:ext cx="10668000" cy="4157247"/>
          </a:xfrm>
        </p:spPr>
        <p:txBody>
          <a:bodyPr/>
          <a:lstStyle/>
          <a:p>
            <a:r>
              <a:rPr lang="en-US" b="1" dirty="0"/>
              <a:t>2 ELCA New Congregations </a:t>
            </a:r>
            <a:r>
              <a:rPr lang="en-US" dirty="0"/>
              <a:t>in your synod:</a:t>
            </a:r>
          </a:p>
          <a:p>
            <a:pPr lvl="1"/>
            <a:r>
              <a:rPr lang="en-US" dirty="0"/>
              <a:t>Bedford Lutheran Church, Bedford</a:t>
            </a:r>
          </a:p>
          <a:p>
            <a:pPr lvl="1"/>
            <a:r>
              <a:rPr lang="en-US" dirty="0"/>
              <a:t>Living Water Lutheran Church, Kilmarnock</a:t>
            </a:r>
          </a:p>
        </p:txBody>
      </p:sp>
    </p:spTree>
    <p:extLst>
      <p:ext uri="{BB962C8B-B14F-4D97-AF65-F5344CB8AC3E}">
        <p14:creationId xmlns:p14="http://schemas.microsoft.com/office/powerpoint/2010/main" val="1115522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3073</TotalTime>
  <Words>615</Words>
  <Application>Microsoft Office PowerPoint</Application>
  <PresentationFormat>Widescreen</PresentationFormat>
  <Paragraphs>78</Paragraphs>
  <Slides>20</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Century Gothic</vt:lpstr>
      <vt:lpstr>Office Theme</vt:lpstr>
      <vt:lpstr>Virginia Synod Assembly</vt:lpstr>
      <vt:lpstr> Rev. Ron Glusenkamp Director, The Campaign for the ELCA  Ron.Glusenkamp@elca.org </vt:lpstr>
      <vt:lpstr>Inform inspire invite  </vt:lpstr>
      <vt:lpstr>PowerPoint Presentation</vt:lpstr>
      <vt:lpstr>Your Impact: Mission Support</vt:lpstr>
      <vt:lpstr>Your Impact: ELCA World Hunger</vt:lpstr>
      <vt:lpstr>Your Impact: Lutheran Disaster Response</vt:lpstr>
      <vt:lpstr>In Your Synod</vt:lpstr>
      <vt:lpstr>In Your Synod</vt:lpstr>
      <vt:lpstr>In Your Synod</vt:lpstr>
      <vt:lpstr>In Your Synod</vt:lpstr>
      <vt:lpstr>In Your Synod</vt:lpstr>
      <vt:lpstr>Women and Justice: One in Christ Task Force</vt:lpstr>
      <vt:lpstr>ELCA Youth Gathering</vt:lpstr>
      <vt:lpstr>Global Farm Challenge</vt:lpstr>
      <vt:lpstr>Campaign Progress</vt:lpstr>
      <vt:lpstr>The Campaign for the ELCA</vt:lpstr>
      <vt:lpstr>Campaign Progress</vt:lpstr>
      <vt:lpstr>2018 Campaign Annual Theme: Leadership </vt:lpstr>
      <vt:lpstr>Thank you!</vt:lpstr>
    </vt:vector>
  </TitlesOfParts>
  <Company>ELCA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Talking points for churchwide representatives to synod assemblies</dc:title>
  <dc:creator>Karen_Dersnah</dc:creator>
  <cp:lastModifiedBy>Alix Schwindt</cp:lastModifiedBy>
  <cp:revision>83</cp:revision>
  <dcterms:created xsi:type="dcterms:W3CDTF">2016-03-10T21:52:47Z</dcterms:created>
  <dcterms:modified xsi:type="dcterms:W3CDTF">2018-05-31T19:39:08Z</dcterms:modified>
</cp:coreProperties>
</file>