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Lst>
  <p:sldSz cy="5143500" cx="9144000"/>
  <p:notesSz cx="6858000" cy="9144000"/>
  <p:embeddedFontLst>
    <p:embeddedFont>
      <p:font typeface="Amatic SC"/>
      <p:regular r:id="rId30"/>
      <p:bold r:id="rId31"/>
    </p:embeddedFont>
    <p:embeddedFont>
      <p:font typeface="Source Code Pro"/>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AmaticSC-bold.fntdata"/><Relationship Id="rId30" Type="http://schemas.openxmlformats.org/officeDocument/2006/relationships/font" Target="fonts/AmaticSC-regular.fntdata"/><Relationship Id="rId11" Type="http://schemas.openxmlformats.org/officeDocument/2006/relationships/slide" Target="slides/slide6.xml"/><Relationship Id="rId33" Type="http://schemas.openxmlformats.org/officeDocument/2006/relationships/font" Target="fonts/SourceCodePro-bold.fntdata"/><Relationship Id="rId10" Type="http://schemas.openxmlformats.org/officeDocument/2006/relationships/slide" Target="slides/slide5.xml"/><Relationship Id="rId32" Type="http://schemas.openxmlformats.org/officeDocument/2006/relationships/font" Target="fonts/SourceCodePro-regular.fntdata"/><Relationship Id="rId13" Type="http://schemas.openxmlformats.org/officeDocument/2006/relationships/slide" Target="slides/slide8.xml"/><Relationship Id="rId35" Type="http://schemas.openxmlformats.org/officeDocument/2006/relationships/font" Target="fonts/SourceCodePro-boldItalic.fntdata"/><Relationship Id="rId12" Type="http://schemas.openxmlformats.org/officeDocument/2006/relationships/slide" Target="slides/slide7.xml"/><Relationship Id="rId34" Type="http://schemas.openxmlformats.org/officeDocument/2006/relationships/font" Target="fonts/SourceCodePro-italic.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 name="Shape 52"/>
        <p:cNvGrpSpPr/>
        <p:nvPr/>
      </p:nvGrpSpPr>
      <p:grpSpPr>
        <a:xfrm>
          <a:off x="0" y="0"/>
          <a:ext cx="0" cy="0"/>
          <a:chOff x="0" y="0"/>
          <a:chExt cx="0" cy="0"/>
        </a:xfrm>
      </p:grpSpPr>
      <p:sp>
        <p:nvSpPr>
          <p:cNvPr id="53" name="Google Shape;5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4" name="Google Shape;5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Introduce myself</a:t>
            </a:r>
            <a:endParaRPr/>
          </a:p>
          <a:p>
            <a:pPr indent="0" lvl="0" marL="0" rtl="0" algn="l">
              <a:spcBef>
                <a:spcPts val="0"/>
              </a:spcBef>
              <a:spcAft>
                <a:spcPts val="0"/>
              </a:spcAft>
              <a:buNone/>
            </a:pPr>
            <a:r>
              <a:rPr lang="en"/>
              <a:t>Hi my name is Emily Pilat, and I serve as the Director of Communications for the Virginia Synod. I’ve been in this position for 3 years now and by far and away my most favorite aspect of this position is the opportunities I have to engage with our synod in digital spaces. Each week I get to update our synod’s website, make posts to our social media pages like Facebook, Instagram, and Twitter, and get to help support Bishop Humphrey, and our Assistants to the Bishop Pastor Kelly and Pastor John with social media posts for them. From this role, I’ve gained a bit of experience working with congregating digitally both for as synod as well as working with congregations as they establish their digital presence.  I have a solid background creating and maintaining websites, generating content for social media profiles and more, and I hope from this afternoon’s workshop we can together learn a bit and brainstorm about how you and your congregations can engage online.</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 name="Shape 110"/>
        <p:cNvGrpSpPr/>
        <p:nvPr/>
      </p:nvGrpSpPr>
      <p:grpSpPr>
        <a:xfrm>
          <a:off x="0" y="0"/>
          <a:ext cx="0" cy="0"/>
          <a:chOff x="0" y="0"/>
          <a:chExt cx="0" cy="0"/>
        </a:xfrm>
      </p:grpSpPr>
      <p:sp>
        <p:nvSpPr>
          <p:cNvPr id="111" name="Google Shape;111;g6d611876dd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6d611876dd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Website Examples-</a:t>
            </a:r>
            <a:endParaRPr/>
          </a:p>
          <a:p>
            <a:pPr indent="0" lvl="0" marL="0" rtl="0" algn="l">
              <a:spcBef>
                <a:spcPts val="0"/>
              </a:spcBef>
              <a:spcAft>
                <a:spcPts val="0"/>
              </a:spcAft>
              <a:buNone/>
            </a:pPr>
            <a:r>
              <a:rPr lang="en"/>
              <a:t>Grace, Chesapeake- Simple and clean website. Easy to navigate menu. Prominent photo of church makes it recognizable to newcomers. Scrolling down on the same homepage you see their logo, as well as all of the most important information- their location, Sunday service times, and how to get in touch with the congregation.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St. Michael, Virginia Beach- Again, simple front page design with not a lot of visual clutter. I like the prominent menu bar at the top which covers more indepth information. Scrolling down on the homepage there’s also more information for Sunday service times, their address, and ways to contact the congregation as well which is helpful!</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St. Timothy, Norfolk- Another really simple easy to navigate homepage. I especially want to highlight St. Timothy’s great use of a slider, which flips through images and graphics to let folks in their community know what events they have upcoming, as well as informational pieces like their current Sunday service times. The graphics here are all really creative, colorful, and informative without being cluttering as well.</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 name="Shape 116"/>
        <p:cNvGrpSpPr/>
        <p:nvPr/>
      </p:nvGrpSpPr>
      <p:grpSpPr>
        <a:xfrm>
          <a:off x="0" y="0"/>
          <a:ext cx="0" cy="0"/>
          <a:chOff x="0" y="0"/>
          <a:chExt cx="0" cy="0"/>
        </a:xfrm>
      </p:grpSpPr>
      <p:sp>
        <p:nvSpPr>
          <p:cNvPr id="117" name="Google Shape;117;g6d3567dad7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6d3567dad7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Moving into social media more here, if you want to make use of social media platforms like Facebook or Instagram, establishing a social media strategy is incredibly important. </a:t>
            </a:r>
            <a:r>
              <a:rPr lang="en"/>
              <a:t>A strategy can simply be an overview of what your congregation wants to accomplish with your digital presence, and be visitor focused first, with an attention on your current congregational community second. How are you going to continue to welcome those new and returning with your posts and content you share? </a:t>
            </a:r>
            <a:r>
              <a:rPr lang="en"/>
              <a:t>A good starting point as you develop a social media strategy should outline a schedule of what you want to post, when you want to post it, and who should be the one in charge of posting.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3" name="Shape 123"/>
        <p:cNvGrpSpPr/>
        <p:nvPr/>
      </p:nvGrpSpPr>
      <p:grpSpPr>
        <a:xfrm>
          <a:off x="0" y="0"/>
          <a:ext cx="0" cy="0"/>
          <a:chOff x="0" y="0"/>
          <a:chExt cx="0" cy="0"/>
        </a:xfrm>
      </p:grpSpPr>
      <p:sp>
        <p:nvSpPr>
          <p:cNvPr id="124" name="Google Shape;124;g6d3567dad7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6d3567dad7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How Is your Social Media Making an Impression? Consider the Following:</a:t>
            </a:r>
            <a:endParaRPr/>
          </a:p>
          <a:p>
            <a:pPr indent="-298450" lvl="0" marL="457200" rtl="0" algn="l">
              <a:spcBef>
                <a:spcPts val="0"/>
              </a:spcBef>
              <a:spcAft>
                <a:spcPts val="0"/>
              </a:spcAft>
              <a:buSzPts val="1100"/>
              <a:buAutoNum type="arabicPeriod"/>
            </a:pPr>
            <a:r>
              <a:rPr lang="en"/>
              <a:t>Can people find my social media linked on our website or with a search on the platform? Your profile needs to be easily accessible, both for folks visiting your website, and searching for you within the platform.</a:t>
            </a:r>
            <a:endParaRPr/>
          </a:p>
          <a:p>
            <a:pPr indent="-298450" lvl="0" marL="457200" rtl="0" algn="l">
              <a:spcBef>
                <a:spcPts val="0"/>
              </a:spcBef>
              <a:spcAft>
                <a:spcPts val="0"/>
              </a:spcAft>
              <a:buSzPts val="1100"/>
              <a:buAutoNum type="arabicPeriod"/>
            </a:pPr>
            <a:r>
              <a:rPr lang="en"/>
              <a:t>Does my social media profile give </a:t>
            </a:r>
            <a:r>
              <a:rPr lang="en"/>
              <a:t>visitors</a:t>
            </a:r>
            <a:r>
              <a:rPr lang="en"/>
              <a:t> an idea of what our congregational community is like? Posting only one thing on a social media profile gives a very one-dimensional view of what is happening in your congregation. There’s so much that you can share, and we’ll talk about some ideas of how you can </a:t>
            </a:r>
            <a:r>
              <a:rPr lang="en"/>
              <a:t>vary</a:t>
            </a:r>
            <a:r>
              <a:rPr lang="en"/>
              <a:t> your posts in just a bit.</a:t>
            </a:r>
            <a:endParaRPr/>
          </a:p>
          <a:p>
            <a:pPr indent="-298450" lvl="0" marL="457200" rtl="0" algn="l">
              <a:spcBef>
                <a:spcPts val="0"/>
              </a:spcBef>
              <a:spcAft>
                <a:spcPts val="0"/>
              </a:spcAft>
              <a:buSzPts val="1100"/>
              <a:buAutoNum type="arabicPeriod"/>
            </a:pPr>
            <a:r>
              <a:rPr lang="en"/>
              <a:t>Are we posting </a:t>
            </a:r>
            <a:r>
              <a:rPr lang="en"/>
              <a:t>regularly</a:t>
            </a:r>
            <a:r>
              <a:rPr lang="en"/>
              <a:t>, or is the last post from 2016? If you haven’t posted recently and someone goes investigating your profile, what will they think? They’ll probably think you don’t care enough to keep them informed about what’s going on, or that there’s so little going on it’s not worth sharing. I don’t believe that’s true for anyone here, there’s tons going on and lots of interesting things to share in every congregation in our synod! It just takes some time to get a pattern down to do so.</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 name="Shape 130"/>
        <p:cNvGrpSpPr/>
        <p:nvPr/>
      </p:nvGrpSpPr>
      <p:grpSpPr>
        <a:xfrm>
          <a:off x="0" y="0"/>
          <a:ext cx="0" cy="0"/>
          <a:chOff x="0" y="0"/>
          <a:chExt cx="0" cy="0"/>
        </a:xfrm>
      </p:grpSpPr>
      <p:sp>
        <p:nvSpPr>
          <p:cNvPr id="131" name="Google Shape;131;g3d6641eb67_0_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3d6641eb67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Google Shape;138;g3d6641eb67_0_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3d6641eb67_0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 name="Shape 145"/>
        <p:cNvGrpSpPr/>
        <p:nvPr/>
      </p:nvGrpSpPr>
      <p:grpSpPr>
        <a:xfrm>
          <a:off x="0" y="0"/>
          <a:ext cx="0" cy="0"/>
          <a:chOff x="0" y="0"/>
          <a:chExt cx="0" cy="0"/>
        </a:xfrm>
      </p:grpSpPr>
      <p:sp>
        <p:nvSpPr>
          <p:cNvPr id="146" name="Google Shape;146;g3d6641eb67_0_1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3d6641eb67_0_1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2" name="Shape 152"/>
        <p:cNvGrpSpPr/>
        <p:nvPr/>
      </p:nvGrpSpPr>
      <p:grpSpPr>
        <a:xfrm>
          <a:off x="0" y="0"/>
          <a:ext cx="0" cy="0"/>
          <a:chOff x="0" y="0"/>
          <a:chExt cx="0" cy="0"/>
        </a:xfrm>
      </p:grpSpPr>
      <p:sp>
        <p:nvSpPr>
          <p:cNvPr id="153" name="Google Shape;153;g3d6641eb67_0_1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3d6641eb67_0_1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Google Shape;161;g3d6641eb67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3d6641eb67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5" name="Shape 165"/>
        <p:cNvGrpSpPr/>
        <p:nvPr/>
      </p:nvGrpSpPr>
      <p:grpSpPr>
        <a:xfrm>
          <a:off x="0" y="0"/>
          <a:ext cx="0" cy="0"/>
          <a:chOff x="0" y="0"/>
          <a:chExt cx="0" cy="0"/>
        </a:xfrm>
      </p:grpSpPr>
      <p:sp>
        <p:nvSpPr>
          <p:cNvPr id="166" name="Google Shape;166;g3d6641eb67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3d6641eb67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 order to keep content</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2" name="Shape 172"/>
        <p:cNvGrpSpPr/>
        <p:nvPr/>
      </p:nvGrpSpPr>
      <p:grpSpPr>
        <a:xfrm>
          <a:off x="0" y="0"/>
          <a:ext cx="0" cy="0"/>
          <a:chOff x="0" y="0"/>
          <a:chExt cx="0" cy="0"/>
        </a:xfrm>
      </p:grpSpPr>
      <p:sp>
        <p:nvSpPr>
          <p:cNvPr id="173" name="Google Shape;173;g3d6641eb67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3d6641eb67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900"/>
              </a:spcBef>
              <a:spcAft>
                <a:spcPts val="0"/>
              </a:spcAft>
              <a:buNone/>
            </a:pPr>
            <a:r>
              <a:rPr lang="en" sz="1200">
                <a:solidFill>
                  <a:srgbClr val="373839"/>
                </a:solidFill>
              </a:rPr>
              <a:t>One tip I have for starting out creating social media profiles is to be mindful of the username you select. Choosing a clear username, without a lot of added </a:t>
            </a:r>
            <a:r>
              <a:rPr lang="en" sz="1200">
                <a:solidFill>
                  <a:srgbClr val="373839"/>
                </a:solidFill>
              </a:rPr>
              <a:t>characters</a:t>
            </a:r>
            <a:r>
              <a:rPr lang="en" sz="1200">
                <a:solidFill>
                  <a:srgbClr val="373839"/>
                </a:solidFill>
              </a:rPr>
              <a:t>, numbers, or symbols is incredibly helpful in clearly identifying you as a congregation. </a:t>
            </a:r>
            <a:endParaRPr sz="1200">
              <a:solidFill>
                <a:srgbClr val="373839"/>
              </a:solidFill>
            </a:endParaRPr>
          </a:p>
          <a:p>
            <a:pPr indent="0" lvl="0" marL="0" rtl="0" algn="l">
              <a:lnSpc>
                <a:spcPct val="115000"/>
              </a:lnSpc>
              <a:spcBef>
                <a:spcPts val="900"/>
              </a:spcBef>
              <a:spcAft>
                <a:spcPts val="0"/>
              </a:spcAft>
              <a:buNone/>
            </a:pPr>
            <a:r>
              <a:rPr lang="en" sz="1200">
                <a:solidFill>
                  <a:srgbClr val="373839"/>
                </a:solidFill>
              </a:rPr>
              <a:t>Keeping this same username, as you are able to, across platforms is also a big help, as this keeps your congregation’s digital footprint consistent. There are online tools you can use to check to see if a username you are interested in has already been taking, which can be a huge help if you’re planning to sign up for more than one social media platform.</a:t>
            </a:r>
            <a:endParaRPr sz="1200">
              <a:solidFill>
                <a:srgbClr val="373839"/>
              </a:solidFill>
            </a:endParaRPr>
          </a:p>
          <a:p>
            <a:pPr indent="0" lvl="0" marL="0" rtl="0" algn="l">
              <a:spcBef>
                <a:spcPts val="90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 name="Shape 58"/>
        <p:cNvGrpSpPr/>
        <p:nvPr/>
      </p:nvGrpSpPr>
      <p:grpSpPr>
        <a:xfrm>
          <a:off x="0" y="0"/>
          <a:ext cx="0" cy="0"/>
          <a:chOff x="0" y="0"/>
          <a:chExt cx="0" cy="0"/>
        </a:xfrm>
      </p:grpSpPr>
      <p:sp>
        <p:nvSpPr>
          <p:cNvPr id="59" name="Google Shape;59;g3d6641eb67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3d6641eb67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Introduce yourselves with the following:</a:t>
            </a:r>
            <a:endParaRPr b="1"/>
          </a:p>
          <a:p>
            <a:pPr indent="0" lvl="0" marL="0" rtl="0" algn="l">
              <a:spcBef>
                <a:spcPts val="0"/>
              </a:spcBef>
              <a:spcAft>
                <a:spcPts val="0"/>
              </a:spcAft>
              <a:buNone/>
            </a:pPr>
            <a:r>
              <a:rPr lang="en"/>
              <a:t>Your name</a:t>
            </a:r>
            <a:endParaRPr/>
          </a:p>
          <a:p>
            <a:pPr indent="0" lvl="0" marL="0" rtl="0" algn="l">
              <a:spcBef>
                <a:spcPts val="0"/>
              </a:spcBef>
              <a:spcAft>
                <a:spcPts val="0"/>
              </a:spcAft>
              <a:buNone/>
            </a:pPr>
            <a:r>
              <a:rPr lang="en"/>
              <a:t>The name and location of your congregation</a:t>
            </a:r>
            <a:endParaRPr/>
          </a:p>
          <a:p>
            <a:pPr indent="0" lvl="0" marL="0" rtl="0" algn="l">
              <a:spcBef>
                <a:spcPts val="0"/>
              </a:spcBef>
              <a:spcAft>
                <a:spcPts val="0"/>
              </a:spcAft>
              <a:buNone/>
            </a:pPr>
            <a:r>
              <a:rPr lang="en"/>
              <a:t>Does your congregation currently have a website or any social media accounts (i.e. Facebook or Instagram)</a:t>
            </a:r>
            <a:endParaRPr sz="1400"/>
          </a:p>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9" name="Shape 179"/>
        <p:cNvGrpSpPr/>
        <p:nvPr/>
      </p:nvGrpSpPr>
      <p:grpSpPr>
        <a:xfrm>
          <a:off x="0" y="0"/>
          <a:ext cx="0" cy="0"/>
          <a:chOff x="0" y="0"/>
          <a:chExt cx="0" cy="0"/>
        </a:xfrm>
      </p:grpSpPr>
      <p:sp>
        <p:nvSpPr>
          <p:cNvPr id="180" name="Google Shape;180;g3d6641eb67_0_1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3d6641eb67_0_1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900"/>
              </a:spcBef>
              <a:spcAft>
                <a:spcPts val="0"/>
              </a:spcAft>
              <a:buNone/>
            </a:pPr>
            <a:r>
              <a:rPr lang="en" sz="1200">
                <a:solidFill>
                  <a:srgbClr val="373839"/>
                </a:solidFill>
              </a:rPr>
              <a:t>One quick and easy tip I have for congregations wanting to post regularly but not wanting to check on their websites or social media profiles on a regular basis is the really helpful scheduling tools that are built in to a lot of sites where you can shape your digital presence. Scheduling your posts in advance can create a consistent and sustainable online presence that allows members of your congregational community to come to get excited and expect posts in the future. </a:t>
            </a:r>
            <a:endParaRPr sz="1200">
              <a:solidFill>
                <a:srgbClr val="373839"/>
              </a:solidFill>
            </a:endParaRPr>
          </a:p>
          <a:p>
            <a:pPr indent="0" lvl="0" marL="0" rtl="0" algn="l">
              <a:spcBef>
                <a:spcPts val="90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6" name="Shape 186"/>
        <p:cNvGrpSpPr/>
        <p:nvPr/>
      </p:nvGrpSpPr>
      <p:grpSpPr>
        <a:xfrm>
          <a:off x="0" y="0"/>
          <a:ext cx="0" cy="0"/>
          <a:chOff x="0" y="0"/>
          <a:chExt cx="0" cy="0"/>
        </a:xfrm>
      </p:grpSpPr>
      <p:sp>
        <p:nvSpPr>
          <p:cNvPr id="187" name="Google Shape;187;g3d6641eb67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3d6641eb67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3" name="Shape 193"/>
        <p:cNvGrpSpPr/>
        <p:nvPr/>
      </p:nvGrpSpPr>
      <p:grpSpPr>
        <a:xfrm>
          <a:off x="0" y="0"/>
          <a:ext cx="0" cy="0"/>
          <a:chOff x="0" y="0"/>
          <a:chExt cx="0" cy="0"/>
        </a:xfrm>
      </p:grpSpPr>
      <p:sp>
        <p:nvSpPr>
          <p:cNvPr id="194" name="Google Shape;194;g3d6641eb67_0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3d6641eb67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900"/>
              </a:spcBef>
              <a:spcAft>
                <a:spcPts val="0"/>
              </a:spcAft>
              <a:buNone/>
            </a:pPr>
            <a:r>
              <a:rPr lang="en" sz="1200">
                <a:solidFill>
                  <a:srgbClr val="373839"/>
                </a:solidFill>
              </a:rPr>
              <a:t>Engagement looks different on different platforms, but staying attune to conversations, questions, and the community that can be built up on your social media accounts is an important part of managing and maintaining your congregation’s digital presence.</a:t>
            </a:r>
            <a:endParaRPr sz="1200">
              <a:solidFill>
                <a:srgbClr val="373839"/>
              </a:solidFill>
            </a:endParaRPr>
          </a:p>
          <a:p>
            <a:pPr indent="0" lvl="0" marL="0" rtl="0" algn="l">
              <a:lnSpc>
                <a:spcPct val="115000"/>
              </a:lnSpc>
              <a:spcBef>
                <a:spcPts val="900"/>
              </a:spcBef>
              <a:spcAft>
                <a:spcPts val="0"/>
              </a:spcAft>
              <a:buNone/>
            </a:pPr>
            <a:r>
              <a:rPr lang="en" sz="1200">
                <a:solidFill>
                  <a:srgbClr val="373839"/>
                </a:solidFill>
              </a:rPr>
              <a:t>Liking comments that foster good online community is a great way to encourage others to engage in similar ways with your profile. </a:t>
            </a:r>
            <a:endParaRPr sz="1200">
              <a:solidFill>
                <a:srgbClr val="373839"/>
              </a:solidFill>
            </a:endParaRPr>
          </a:p>
          <a:p>
            <a:pPr indent="0" lvl="0" marL="0" rtl="0" algn="l">
              <a:lnSpc>
                <a:spcPct val="115000"/>
              </a:lnSpc>
              <a:spcBef>
                <a:spcPts val="900"/>
              </a:spcBef>
              <a:spcAft>
                <a:spcPts val="0"/>
              </a:spcAft>
              <a:buNone/>
            </a:pPr>
            <a:r>
              <a:rPr lang="en" sz="1200">
                <a:solidFill>
                  <a:srgbClr val="373839"/>
                </a:solidFill>
              </a:rPr>
              <a:t>Responding back to comments as need is also </a:t>
            </a:r>
            <a:r>
              <a:rPr lang="en" sz="1200">
                <a:solidFill>
                  <a:srgbClr val="373839"/>
                </a:solidFill>
              </a:rPr>
              <a:t>essential</a:t>
            </a:r>
            <a:r>
              <a:rPr lang="en" sz="1200">
                <a:solidFill>
                  <a:srgbClr val="373839"/>
                </a:solidFill>
              </a:rPr>
              <a:t>. Not every comment needs a response, but some do if they are asking a question, or offer up an opportunity for conversation! Sometimes, it’s just nice to receive any kind of feedback or attention from the moderator of the profile. </a:t>
            </a:r>
            <a:endParaRPr sz="1200">
              <a:solidFill>
                <a:srgbClr val="373839"/>
              </a:solidFill>
            </a:endParaRPr>
          </a:p>
          <a:p>
            <a:pPr indent="0" lvl="0" marL="0" rtl="0" algn="l">
              <a:lnSpc>
                <a:spcPct val="115000"/>
              </a:lnSpc>
              <a:spcBef>
                <a:spcPts val="900"/>
              </a:spcBef>
              <a:spcAft>
                <a:spcPts val="0"/>
              </a:spcAft>
              <a:buNone/>
            </a:pPr>
            <a:r>
              <a:rPr lang="en" sz="1200">
                <a:solidFill>
                  <a:srgbClr val="373839"/>
                </a:solidFill>
              </a:rPr>
              <a:t>Sharing information and content as you are able to, and as it is appropriate is a great way not only to keep consistent content on your profiles, but also to stay </a:t>
            </a:r>
            <a:r>
              <a:rPr lang="en" sz="1200">
                <a:solidFill>
                  <a:srgbClr val="373839"/>
                </a:solidFill>
              </a:rPr>
              <a:t>connected</a:t>
            </a:r>
            <a:r>
              <a:rPr lang="en" sz="1200">
                <a:solidFill>
                  <a:srgbClr val="373839"/>
                </a:solidFill>
              </a:rPr>
              <a:t> with the individuals or organizations whose content you share. </a:t>
            </a:r>
            <a:endParaRPr sz="1200">
              <a:solidFill>
                <a:srgbClr val="373839"/>
              </a:solidFill>
            </a:endParaRPr>
          </a:p>
          <a:p>
            <a:pPr indent="0" lvl="0" marL="0" rtl="0" algn="l">
              <a:spcBef>
                <a:spcPts val="90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9" name="Shape 199"/>
        <p:cNvGrpSpPr/>
        <p:nvPr/>
      </p:nvGrpSpPr>
      <p:grpSpPr>
        <a:xfrm>
          <a:off x="0" y="0"/>
          <a:ext cx="0" cy="0"/>
          <a:chOff x="0" y="0"/>
          <a:chExt cx="0" cy="0"/>
        </a:xfrm>
      </p:grpSpPr>
      <p:sp>
        <p:nvSpPr>
          <p:cNvPr id="200" name="Google Shape;200;g3d6641eb67_0_2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3d6641eb67_0_2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5" name="Shape 205"/>
        <p:cNvGrpSpPr/>
        <p:nvPr/>
      </p:nvGrpSpPr>
      <p:grpSpPr>
        <a:xfrm>
          <a:off x="0" y="0"/>
          <a:ext cx="0" cy="0"/>
          <a:chOff x="0" y="0"/>
          <a:chExt cx="0" cy="0"/>
        </a:xfrm>
      </p:grpSpPr>
      <p:sp>
        <p:nvSpPr>
          <p:cNvPr id="206" name="Google Shape;206;g3d6641eb67_0_2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7" name="Google Shape;207;g3d6641eb67_0_2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 name="Shape 64"/>
        <p:cNvGrpSpPr/>
        <p:nvPr/>
      </p:nvGrpSpPr>
      <p:grpSpPr>
        <a:xfrm>
          <a:off x="0" y="0"/>
          <a:ext cx="0" cy="0"/>
          <a:chOff x="0" y="0"/>
          <a:chExt cx="0" cy="0"/>
        </a:xfrm>
      </p:grpSpPr>
      <p:sp>
        <p:nvSpPr>
          <p:cNvPr id="65" name="Google Shape;65;g3d6641eb67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3d6641eb67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Does a First Impression Online Matter?</a:t>
            </a:r>
            <a:endParaRPr b="1"/>
          </a:p>
          <a:p>
            <a:pPr indent="0" lvl="0" marL="0" rtl="0" algn="l">
              <a:spcBef>
                <a:spcPts val="0"/>
              </a:spcBef>
              <a:spcAft>
                <a:spcPts val="0"/>
              </a:spcAft>
              <a:buNone/>
            </a:pPr>
            <a:r>
              <a:rPr lang="en"/>
              <a:t>Think about the times you’re looking into something new in your area- maybe a you want to try a new restaurant. You probably Google the restaurant first because that may give you some helpful information about this new space, like what time they’re open, what’s on their menu, what you should expect in terms of how fancy you should dress up. The same mentality exists for people looking for a new church home. They want to learn about your congregation before they come for a visit, so they have an idea of what to expect.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Your church’s website and social media profiles need to be just as welcoming as your own entry way and front door to be effective in getting visitors to attend a service.</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 name="Shape 71"/>
        <p:cNvGrpSpPr/>
        <p:nvPr/>
      </p:nvGrpSpPr>
      <p:grpSpPr>
        <a:xfrm>
          <a:off x="0" y="0"/>
          <a:ext cx="0" cy="0"/>
          <a:chOff x="0" y="0"/>
          <a:chExt cx="0" cy="0"/>
        </a:xfrm>
      </p:grpSpPr>
      <p:sp>
        <p:nvSpPr>
          <p:cNvPr id="72" name="Google Shape;72;g3d6641eb67_0_2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3d6641eb67_0_2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Building a “Mighty” Church Website</a:t>
            </a:r>
            <a:endParaRPr b="1"/>
          </a:p>
          <a:p>
            <a:pPr indent="0" lvl="0" marL="0" rtl="0" algn="l">
              <a:spcBef>
                <a:spcPts val="0"/>
              </a:spcBef>
              <a:spcAft>
                <a:spcPts val="0"/>
              </a:spcAft>
              <a:buNone/>
            </a:pPr>
            <a:r>
              <a:rPr lang="en"/>
              <a:t>While we’re not getting into the nitty gritty of coding a website, we are going to be focused in on the information you should be sharing. Websites are so flexible, and can host and much or as little as you are able to maintain for your congregation. Your congregation’s website should be the hub for your community to learn more about the church, and to dive in deep to get involved and stay active.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Websites should be visitor focused, fulfilling that front door effect in welcoming and information them of what your congregation is like. it should also be updated regularly so folks who are already members and part of your congregational community can stay connected as well.</a:t>
            </a:r>
            <a:endParaRPr sz="1400"/>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8" name="Shape 78"/>
        <p:cNvGrpSpPr/>
        <p:nvPr/>
      </p:nvGrpSpPr>
      <p:grpSpPr>
        <a:xfrm>
          <a:off x="0" y="0"/>
          <a:ext cx="0" cy="0"/>
          <a:chOff x="0" y="0"/>
          <a:chExt cx="0" cy="0"/>
        </a:xfrm>
      </p:grpSpPr>
      <p:sp>
        <p:nvSpPr>
          <p:cNvPr id="79" name="Google Shape;79;g3d6641eb67_0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3d6641eb67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How Is Your Website Making an Impression? Consider the Following:</a:t>
            </a:r>
            <a:endParaRPr b="1"/>
          </a:p>
          <a:p>
            <a:pPr indent="0" lvl="0" marL="0" rtl="0" algn="l">
              <a:spcBef>
                <a:spcPts val="0"/>
              </a:spcBef>
              <a:spcAft>
                <a:spcPts val="0"/>
              </a:spcAft>
              <a:buNone/>
            </a:pPr>
            <a:r>
              <a:rPr b="1" i="1" lang="en"/>
              <a:t>Can people find my website on search engines like Google?</a:t>
            </a:r>
            <a:r>
              <a:rPr lang="en"/>
              <a:t> If it’s not searchable, people aren’t going to find you! A lot of website builders work with search engine optimization to make sure your site is easy to find. Give it a test today, and see if you’re website can be easily located when searching keywords you’d think are associated.</a:t>
            </a:r>
            <a:endParaRPr/>
          </a:p>
          <a:p>
            <a:pPr indent="0" lvl="0" marL="0" rtl="0" algn="l">
              <a:spcBef>
                <a:spcPts val="0"/>
              </a:spcBef>
              <a:spcAft>
                <a:spcPts val="0"/>
              </a:spcAft>
              <a:buNone/>
            </a:pPr>
            <a:r>
              <a:t/>
            </a:r>
            <a:endParaRPr/>
          </a:p>
          <a:p>
            <a:pPr indent="0" lvl="0" marL="0" rtl="0" algn="l">
              <a:spcBef>
                <a:spcPts val="0"/>
              </a:spcBef>
              <a:spcAft>
                <a:spcPts val="0"/>
              </a:spcAft>
              <a:buNone/>
            </a:pPr>
            <a:r>
              <a:rPr b="1" i="1" lang="en"/>
              <a:t>Does my website let visitors know basic information to prepare for a visit?</a:t>
            </a:r>
            <a:r>
              <a:rPr lang="en"/>
              <a:t> Clearly listing out your address, service times, and your staffs names and photos are all really simple ways to start giving a welcoming first impression. Giving information about what your services are like, if you provide child care during the service, how communion works are additional takeaway information what people can use.</a:t>
            </a:r>
            <a:endParaRPr/>
          </a:p>
          <a:p>
            <a:pPr indent="0" lvl="0" marL="0" rtl="0" algn="l">
              <a:spcBef>
                <a:spcPts val="0"/>
              </a:spcBef>
              <a:spcAft>
                <a:spcPts val="0"/>
              </a:spcAft>
              <a:buNone/>
            </a:pPr>
            <a:r>
              <a:t/>
            </a:r>
            <a:endParaRPr/>
          </a:p>
          <a:p>
            <a:pPr indent="0" lvl="0" marL="0" rtl="0" algn="l">
              <a:spcBef>
                <a:spcPts val="0"/>
              </a:spcBef>
              <a:spcAft>
                <a:spcPts val="0"/>
              </a:spcAft>
              <a:buNone/>
            </a:pPr>
            <a:r>
              <a:rPr b="1" i="1" lang="en"/>
              <a:t>Is the information on my website up to date?</a:t>
            </a:r>
            <a:r>
              <a:rPr lang="en"/>
              <a:t> If your congregation’s website still features the times for their Christmas services up and it’s almost Easter, that’s not helpful or timely anymore. Visitors want to be sure.</a:t>
            </a:r>
            <a:endParaRPr/>
          </a:p>
          <a:p>
            <a:pPr indent="0" lvl="0" marL="0" rtl="0" algn="l">
              <a:spcBef>
                <a:spcPts val="0"/>
              </a:spcBef>
              <a:spcAft>
                <a:spcPts val="0"/>
              </a:spcAft>
              <a:buNone/>
            </a:pPr>
            <a:r>
              <a:t/>
            </a:r>
            <a:endParaRPr/>
          </a:p>
          <a:p>
            <a:pPr indent="0" lvl="0" marL="0" rtl="0" algn="l">
              <a:spcBef>
                <a:spcPts val="0"/>
              </a:spcBef>
              <a:spcAft>
                <a:spcPts val="0"/>
              </a:spcAft>
              <a:buNone/>
            </a:pPr>
            <a:r>
              <a:rPr b="1" i="1" lang="en"/>
              <a:t>Does my website look dated?</a:t>
            </a:r>
            <a:r>
              <a:rPr lang="en"/>
              <a:t> Of course, no one </a:t>
            </a:r>
            <a:r>
              <a:rPr lang="en"/>
              <a:t>likes</a:t>
            </a:r>
            <a:r>
              <a:rPr lang="en"/>
              <a:t> to judge a book by its cover, but website design that is dated isn’t just unappealing, it might be downright difficult to navigate. Modern web design is effective not only because it looks good and modern, but also because it’s typically designed with functionality in mind. If you want people to feel welcome, the best thing you can do is make sure anyone of almost any technology level should be able to easily access the main areas of your website without difficulty. </a:t>
            </a:r>
            <a:endParaRPr/>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5" name="Shape 85"/>
        <p:cNvGrpSpPr/>
        <p:nvPr/>
      </p:nvGrpSpPr>
      <p:grpSpPr>
        <a:xfrm>
          <a:off x="0" y="0"/>
          <a:ext cx="0" cy="0"/>
          <a:chOff x="0" y="0"/>
          <a:chExt cx="0" cy="0"/>
        </a:xfrm>
      </p:grpSpPr>
      <p:sp>
        <p:nvSpPr>
          <p:cNvPr id="86" name="Google Shape;86;g3d6641eb67_0_1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d6641eb67_0_1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Start simple, some basic things nearly every congregational website should include is:</a:t>
            </a:r>
            <a:endParaRPr/>
          </a:p>
          <a:p>
            <a:pPr indent="0" lvl="0" marL="0" rtl="0" algn="l">
              <a:spcBef>
                <a:spcPts val="0"/>
              </a:spcBef>
              <a:spcAft>
                <a:spcPts val="0"/>
              </a:spcAft>
              <a:buNone/>
            </a:pPr>
            <a:r>
              <a:rPr lang="en"/>
              <a:t> </a:t>
            </a:r>
            <a:endParaRPr/>
          </a:p>
          <a:p>
            <a:pPr indent="0" lvl="0" marL="0" rtl="0" algn="l">
              <a:spcBef>
                <a:spcPts val="0"/>
              </a:spcBef>
              <a:spcAft>
                <a:spcPts val="0"/>
              </a:spcAft>
              <a:buNone/>
            </a:pPr>
            <a:r>
              <a:rPr b="1" lang="en"/>
              <a:t>Congregations Location</a:t>
            </a:r>
            <a:r>
              <a:rPr lang="en"/>
              <a:t> — Sharing your congregations address helps newcomers to make sure they are finding information on the correct congregation. Another aid for folks wanting to recognize your congregation is to prominently display a good clear photo of your church.</a:t>
            </a:r>
            <a:endParaRPr/>
          </a:p>
          <a:p>
            <a:pPr indent="0" lvl="0" marL="0" rtl="0" algn="l">
              <a:spcBef>
                <a:spcPts val="0"/>
              </a:spcBef>
              <a:spcAft>
                <a:spcPts val="0"/>
              </a:spcAft>
              <a:buNone/>
            </a:pPr>
            <a:r>
              <a:rPr lang="en"/>
              <a:t> </a:t>
            </a:r>
            <a:endParaRPr/>
          </a:p>
          <a:p>
            <a:pPr indent="0" lvl="0" marL="0" rtl="0" algn="l">
              <a:spcBef>
                <a:spcPts val="0"/>
              </a:spcBef>
              <a:spcAft>
                <a:spcPts val="0"/>
              </a:spcAft>
              <a:buNone/>
            </a:pPr>
            <a:r>
              <a:rPr b="1" lang="en"/>
              <a:t>Times of service</a:t>
            </a:r>
            <a:r>
              <a:rPr lang="en"/>
              <a:t> — The times of the service being shared prominently help folks new and returning! Especially during the summer months when some congregations tend to switch up their typical schedule.</a:t>
            </a:r>
            <a:endParaRPr/>
          </a:p>
          <a:p>
            <a:pPr indent="0" lvl="0" marL="0" rtl="0" algn="l">
              <a:spcBef>
                <a:spcPts val="0"/>
              </a:spcBef>
              <a:spcAft>
                <a:spcPts val="0"/>
              </a:spcAft>
              <a:buNone/>
            </a:pPr>
            <a:r>
              <a:rPr lang="en"/>
              <a:t> </a:t>
            </a:r>
            <a:endParaRPr/>
          </a:p>
          <a:p>
            <a:pPr indent="0" lvl="0" marL="0" rtl="0" algn="l">
              <a:spcBef>
                <a:spcPts val="0"/>
              </a:spcBef>
              <a:spcAft>
                <a:spcPts val="0"/>
              </a:spcAft>
              <a:buNone/>
            </a:pPr>
            <a:r>
              <a:rPr b="1" lang="en"/>
              <a:t>Staff Names and Titles</a:t>
            </a:r>
            <a:r>
              <a:rPr lang="en"/>
              <a:t> — Post names and titles of your staff so when a visitor arrives, they at least have a frame of reference for whom they might be meeting. Something that’s also helpful is to include a picture of your staff members if at all possible. Putting a name with a face always helps.</a:t>
            </a:r>
            <a:endParaRPr/>
          </a:p>
          <a:p>
            <a:pPr indent="0" lvl="0" marL="0" rtl="0" algn="l">
              <a:spcBef>
                <a:spcPts val="0"/>
              </a:spcBef>
              <a:spcAft>
                <a:spcPts val="0"/>
              </a:spcAft>
              <a:buNone/>
            </a:pPr>
            <a:r>
              <a:rPr b="1" lang="en"/>
              <a:t>  </a:t>
            </a:r>
            <a:endParaRPr b="1"/>
          </a:p>
          <a:p>
            <a:pPr indent="0" lvl="0" marL="0" rtl="0" algn="l">
              <a:spcBef>
                <a:spcPts val="0"/>
              </a:spcBef>
              <a:spcAft>
                <a:spcPts val="0"/>
              </a:spcAft>
              <a:buNone/>
            </a:pPr>
            <a:r>
              <a:rPr b="1" lang="en"/>
              <a:t>Church Calendar</a:t>
            </a:r>
            <a:r>
              <a:rPr lang="en"/>
              <a:t> — You can only mention so much in your announcements, and only so many things can fit in a bulletin each week. But with an online calendar, you can list as much as you’d like. The key is keeping the calendar up-to-date. Weekly calendaring meetings might be necessary at first, but once a routine is established, your church members and guests will always have the most up-to-date information at their fingertips.</a:t>
            </a:r>
            <a:endParaRPr/>
          </a:p>
          <a:p>
            <a:pPr indent="0" lvl="0" marL="0" rtl="0" algn="l">
              <a:spcBef>
                <a:spcPts val="0"/>
              </a:spcBef>
              <a:spcAft>
                <a:spcPts val="0"/>
              </a:spcAft>
              <a:buNone/>
            </a:pPr>
            <a:r>
              <a:rPr lang="en"/>
              <a:t> </a:t>
            </a:r>
            <a:endParaRPr/>
          </a:p>
          <a:p>
            <a:pPr indent="0" lvl="0" marL="0" rtl="0" algn="l">
              <a:spcBef>
                <a:spcPts val="0"/>
              </a:spcBef>
              <a:spcAft>
                <a:spcPts val="0"/>
              </a:spcAft>
              <a:buNone/>
            </a:pPr>
            <a:r>
              <a:rPr b="1" lang="en"/>
              <a:t>Contact Information</a:t>
            </a:r>
            <a:r>
              <a:rPr lang="en"/>
              <a:t> — I would also strongly encourage you to list contact info both for the congregation as well as for staff persons that serve the congregation.</a:t>
            </a:r>
            <a:endParaRPr/>
          </a:p>
          <a:p>
            <a:pPr indent="0" lvl="0" marL="0" rtl="0" algn="l">
              <a:spcBef>
                <a:spcPts val="0"/>
              </a:spcBef>
              <a:spcAft>
                <a:spcPts val="0"/>
              </a:spcAft>
              <a:buNone/>
            </a:pPr>
            <a:r>
              <a:rPr lang="en"/>
              <a:t> </a:t>
            </a:r>
            <a:endParaRPr/>
          </a:p>
          <a:p>
            <a:pPr indent="0" lvl="0" marL="0" rtl="0" algn="l">
              <a:spcBef>
                <a:spcPts val="0"/>
              </a:spcBef>
              <a:spcAft>
                <a:spcPts val="0"/>
              </a:spcAft>
              <a:buNone/>
            </a:pPr>
            <a:r>
              <a:rPr b="1" lang="en"/>
              <a:t>About Us</a:t>
            </a:r>
            <a:r>
              <a:rPr lang="en"/>
              <a:t> — What do you want visitors to know about you? This section could be as detailed as you want it to be. What are you about? How did your church start? Who goes to your church? What should visitors expect when they walk in the door? These are some initial questions that could stir a conversation on what you want to have on your About Us page. Consider listing out your beliefs, vision, mission, philosophy and even the history of your church. Some of this can be a big eye-opener for visitors as they may have seen your church around town, but never knew who you were or your history.</a:t>
            </a:r>
            <a:endParaRPr/>
          </a:p>
          <a:p>
            <a:pPr indent="0" lvl="0" marL="0" rtl="0" algn="l">
              <a:spcBef>
                <a:spcPts val="0"/>
              </a:spcBef>
              <a:spcAft>
                <a:spcPts val="0"/>
              </a:spcAft>
              <a:buNone/>
            </a:pPr>
            <a:r>
              <a:rPr lang="en"/>
              <a:t> </a:t>
            </a:r>
            <a:endParaRPr/>
          </a:p>
          <a:p>
            <a:pPr indent="0" lvl="0" marL="0" rtl="0" algn="l">
              <a:spcBef>
                <a:spcPts val="0"/>
              </a:spcBef>
              <a:spcAft>
                <a:spcPts val="0"/>
              </a:spcAft>
              <a:buNone/>
            </a:pPr>
            <a:r>
              <a:rPr b="1" lang="en"/>
              <a:t>Link to Social Media Profiles</a:t>
            </a:r>
            <a:r>
              <a:rPr lang="en"/>
              <a:t> —Linking together your congregation’s social media accounts helps make them more visible. Folks might know your website, but not your Facebook and Instagram accounts.</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2" name="Shape 92"/>
        <p:cNvGrpSpPr/>
        <p:nvPr/>
      </p:nvGrpSpPr>
      <p:grpSpPr>
        <a:xfrm>
          <a:off x="0" y="0"/>
          <a:ext cx="0" cy="0"/>
          <a:chOff x="0" y="0"/>
          <a:chExt cx="0" cy="0"/>
        </a:xfrm>
      </p:grpSpPr>
      <p:sp>
        <p:nvSpPr>
          <p:cNvPr id="93" name="Google Shape;93;g6d364f1f00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6d364f1f00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Website Examples-</a:t>
            </a:r>
            <a:endParaRPr/>
          </a:p>
          <a:p>
            <a:pPr indent="0" lvl="0" marL="0" rtl="0" algn="l">
              <a:spcBef>
                <a:spcPts val="0"/>
              </a:spcBef>
              <a:spcAft>
                <a:spcPts val="0"/>
              </a:spcAft>
              <a:buNone/>
            </a:pPr>
            <a:r>
              <a:rPr lang="en"/>
              <a:t>Grace, Chesapeake- Simple and clean website. Easy to navigate menu. Prominent photo of church makes it recognizable to newcomers. Scrolling down on the same homepage you see their logo, as well as all of the most important information- their location, Sunday service times, and how to get in touch with the congregation.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St. Michael, Virginia Beach- Again, simple front page design with not a lot of visual clutter. I like the prominent menu bar at the top which covers more indepth information. Scrolling down on the homepage there’s also more information for Sunday service times, their address, and ways to contact the congregation as well which is helpful!</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St. Timothy, Norfolk- Another really simple easy to navigate homepage. I especially want to highlight St. Timothy’s great use of a slider, which flips through images and graphics to let folks in their community know what events they have upcoming, as well as informational pieces like their current Sunday service times. The graphics here are all really creative, colorful, and informative without being cluttering as well.</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 name="Shape 98"/>
        <p:cNvGrpSpPr/>
        <p:nvPr/>
      </p:nvGrpSpPr>
      <p:grpSpPr>
        <a:xfrm>
          <a:off x="0" y="0"/>
          <a:ext cx="0" cy="0"/>
          <a:chOff x="0" y="0"/>
          <a:chExt cx="0" cy="0"/>
        </a:xfrm>
      </p:grpSpPr>
      <p:sp>
        <p:nvSpPr>
          <p:cNvPr id="99" name="Google Shape;99;g6d611876dd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6d611876dd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Website Examples-</a:t>
            </a:r>
            <a:endParaRPr/>
          </a:p>
          <a:p>
            <a:pPr indent="0" lvl="0" marL="0" rtl="0" algn="l">
              <a:spcBef>
                <a:spcPts val="0"/>
              </a:spcBef>
              <a:spcAft>
                <a:spcPts val="0"/>
              </a:spcAft>
              <a:buNone/>
            </a:pPr>
            <a:r>
              <a:rPr lang="en"/>
              <a:t>Grace, Chesapeake- Simple and clean website. Easy to navigate menu. Prominent photo of church makes it recognizable to newcomers. Scrolling down on the same homepage you see their logo, as well as all of the most important information- their location, Sunday service times, and how to get in touch with the congregation.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St. Michael, Virginia Beach- Again, simple front page design with not a lot of visual clutter. I like the prominent menu bar at the top which covers more indepth information. Scrolling down on the homepage there’s also more information for Sunday service times, their address, and ways to contact the congregation as well which is helpful!</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St. Timothy, Norfolk- Another really simple easy to navigate homepage. I especially want to highlight St. Timothy’s great use of a slider, which flips through images and graphics to let folks in their community know what events they have upcoming, as well as informational pieces like their current Sunday service times. The graphics here are all really creative, colorful, and informative without being cluttering as well.</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 name="Shape 104"/>
        <p:cNvGrpSpPr/>
        <p:nvPr/>
      </p:nvGrpSpPr>
      <p:grpSpPr>
        <a:xfrm>
          <a:off x="0" y="0"/>
          <a:ext cx="0" cy="0"/>
          <a:chOff x="0" y="0"/>
          <a:chExt cx="0" cy="0"/>
        </a:xfrm>
      </p:grpSpPr>
      <p:sp>
        <p:nvSpPr>
          <p:cNvPr id="105" name="Google Shape;105;g6d611876dd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6d611876dd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Website Examples-</a:t>
            </a:r>
            <a:endParaRPr/>
          </a:p>
          <a:p>
            <a:pPr indent="0" lvl="0" marL="0" rtl="0" algn="l">
              <a:spcBef>
                <a:spcPts val="0"/>
              </a:spcBef>
              <a:spcAft>
                <a:spcPts val="0"/>
              </a:spcAft>
              <a:buNone/>
            </a:pPr>
            <a:r>
              <a:rPr lang="en"/>
              <a:t>Grace, Chesapeake- Simple and clean website. Easy to navigate menu. Prominent photo of church makes it recognizable to newcomers. Scrolling down on the same homepage you see their logo, as well as all of the most important information- their location, Sunday service times, and how to get in touch with the congregation.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St. Michael, Virginia Beach- Again, simple front page design with not a lot of visual clutter. I like the prominent menu bar at the top which covers more indepth information. Scrolling down on the homepage there’s also more information for Sunday service times, their address, and ways to contact the congregation as well which is helpful!</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St. Timothy, Norfolk- Another really simple easy to navigate homepage. I especially want to highlight St. Timothy’s great use of a slider, which flips through images and graphics to let folks in their community know what events they have upcoming, as well as informational pieces like their current Sunday service times. The graphics here are all really creative, colorful, and informative without being cluttering as well.</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p:nvPr/>
        </p:nvSpPr>
        <p:spPr>
          <a:xfrm>
            <a:off x="0" y="0"/>
            <a:ext cx="9144000" cy="34290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txBox="1"/>
          <p:nvPr>
            <p:ph type="ctrTitle"/>
          </p:nvPr>
        </p:nvSpPr>
        <p:spPr>
          <a:xfrm>
            <a:off x="311700" y="392150"/>
            <a:ext cx="8520600" cy="2690400"/>
          </a:xfrm>
          <a:prstGeom prst="rect">
            <a:avLst/>
          </a:prstGeom>
        </p:spPr>
        <p:txBody>
          <a:bodyPr anchorCtr="0" anchor="ctr" bIns="91425" lIns="91425" spcFirstLastPara="1" rIns="91425" wrap="square" tIns="91425">
            <a:noAutofit/>
          </a:bodyPr>
          <a:lstStyle>
            <a:lvl1pPr lvl="0" algn="ctr">
              <a:spcBef>
                <a:spcPts val="0"/>
              </a:spcBef>
              <a:spcAft>
                <a:spcPts val="0"/>
              </a:spcAft>
              <a:buSzPts val="8000"/>
              <a:buNone/>
              <a:defRPr sz="8000"/>
            </a:lvl1pPr>
            <a:lvl2pPr lvl="1" algn="ctr">
              <a:spcBef>
                <a:spcPts val="0"/>
              </a:spcBef>
              <a:spcAft>
                <a:spcPts val="0"/>
              </a:spcAft>
              <a:buSzPts val="8000"/>
              <a:buNone/>
              <a:defRPr sz="8000"/>
            </a:lvl2pPr>
            <a:lvl3pPr lvl="2" algn="ctr">
              <a:spcBef>
                <a:spcPts val="0"/>
              </a:spcBef>
              <a:spcAft>
                <a:spcPts val="0"/>
              </a:spcAft>
              <a:buSzPts val="8000"/>
              <a:buNone/>
              <a:defRPr sz="8000"/>
            </a:lvl3pPr>
            <a:lvl4pPr lvl="3" algn="ctr">
              <a:spcBef>
                <a:spcPts val="0"/>
              </a:spcBef>
              <a:spcAft>
                <a:spcPts val="0"/>
              </a:spcAft>
              <a:buSzPts val="8000"/>
              <a:buNone/>
              <a:defRPr sz="8000"/>
            </a:lvl4pPr>
            <a:lvl5pPr lvl="4" algn="ctr">
              <a:spcBef>
                <a:spcPts val="0"/>
              </a:spcBef>
              <a:spcAft>
                <a:spcPts val="0"/>
              </a:spcAft>
              <a:buSzPts val="8000"/>
              <a:buNone/>
              <a:defRPr sz="8000"/>
            </a:lvl5pPr>
            <a:lvl6pPr lvl="5" algn="ctr">
              <a:spcBef>
                <a:spcPts val="0"/>
              </a:spcBef>
              <a:spcAft>
                <a:spcPts val="0"/>
              </a:spcAft>
              <a:buSzPts val="8000"/>
              <a:buNone/>
              <a:defRPr sz="8000"/>
            </a:lvl6pPr>
            <a:lvl7pPr lvl="6" algn="ctr">
              <a:spcBef>
                <a:spcPts val="0"/>
              </a:spcBef>
              <a:spcAft>
                <a:spcPts val="0"/>
              </a:spcAft>
              <a:buSzPts val="8000"/>
              <a:buNone/>
              <a:defRPr sz="8000"/>
            </a:lvl7pPr>
            <a:lvl8pPr lvl="7" algn="ctr">
              <a:spcBef>
                <a:spcPts val="0"/>
              </a:spcBef>
              <a:spcAft>
                <a:spcPts val="0"/>
              </a:spcAft>
              <a:buSzPts val="8000"/>
              <a:buNone/>
              <a:defRPr sz="8000"/>
            </a:lvl8pPr>
            <a:lvl9pPr lvl="8" algn="ctr">
              <a:spcBef>
                <a:spcPts val="0"/>
              </a:spcBef>
              <a:spcAft>
                <a:spcPts val="0"/>
              </a:spcAft>
              <a:buSzPts val="8000"/>
              <a:buNone/>
              <a:defRPr sz="8000"/>
            </a:lvl9pPr>
          </a:lstStyle>
          <a:p/>
        </p:txBody>
      </p:sp>
      <p:sp>
        <p:nvSpPr>
          <p:cNvPr id="12" name="Google Shape;12;p2"/>
          <p:cNvSpPr txBox="1"/>
          <p:nvPr>
            <p:ph idx="1" type="subTitle"/>
          </p:nvPr>
        </p:nvSpPr>
        <p:spPr>
          <a:xfrm>
            <a:off x="311700" y="3890400"/>
            <a:ext cx="8520600" cy="706200"/>
          </a:xfrm>
          <a:prstGeom prst="rect">
            <a:avLst/>
          </a:prstGeom>
        </p:spPr>
        <p:txBody>
          <a:bodyPr anchorCtr="0" anchor="ctr" bIns="91425" lIns="91425" spcFirstLastPara="1" rIns="91425" wrap="square" tIns="91425">
            <a:noAutofit/>
          </a:bodyPr>
          <a:lstStyle>
            <a:lvl1pPr lvl="0" algn="ctr">
              <a:lnSpc>
                <a:spcPct val="100000"/>
              </a:lnSpc>
              <a:spcBef>
                <a:spcPts val="0"/>
              </a:spcBef>
              <a:spcAft>
                <a:spcPts val="0"/>
              </a:spcAft>
              <a:buClr>
                <a:schemeClr val="accent1"/>
              </a:buClr>
              <a:buSzPts val="2100"/>
              <a:buNone/>
              <a:defRPr b="1" sz="2100">
                <a:solidFill>
                  <a:schemeClr val="accent1"/>
                </a:solidFill>
              </a:defRPr>
            </a:lvl1pPr>
            <a:lvl2pPr lvl="1" algn="ctr">
              <a:lnSpc>
                <a:spcPct val="100000"/>
              </a:lnSpc>
              <a:spcBef>
                <a:spcPts val="0"/>
              </a:spcBef>
              <a:spcAft>
                <a:spcPts val="0"/>
              </a:spcAft>
              <a:buClr>
                <a:schemeClr val="accent1"/>
              </a:buClr>
              <a:buSzPts val="2100"/>
              <a:buNone/>
              <a:defRPr b="1" sz="2100">
                <a:solidFill>
                  <a:schemeClr val="accent1"/>
                </a:solidFill>
              </a:defRPr>
            </a:lvl2pPr>
            <a:lvl3pPr lvl="2" algn="ctr">
              <a:lnSpc>
                <a:spcPct val="100000"/>
              </a:lnSpc>
              <a:spcBef>
                <a:spcPts val="0"/>
              </a:spcBef>
              <a:spcAft>
                <a:spcPts val="0"/>
              </a:spcAft>
              <a:buClr>
                <a:schemeClr val="accent1"/>
              </a:buClr>
              <a:buSzPts val="2100"/>
              <a:buNone/>
              <a:defRPr b="1" sz="2100">
                <a:solidFill>
                  <a:schemeClr val="accent1"/>
                </a:solidFill>
              </a:defRPr>
            </a:lvl3pPr>
            <a:lvl4pPr lvl="3" algn="ctr">
              <a:lnSpc>
                <a:spcPct val="100000"/>
              </a:lnSpc>
              <a:spcBef>
                <a:spcPts val="0"/>
              </a:spcBef>
              <a:spcAft>
                <a:spcPts val="0"/>
              </a:spcAft>
              <a:buClr>
                <a:schemeClr val="accent1"/>
              </a:buClr>
              <a:buSzPts val="2100"/>
              <a:buNone/>
              <a:defRPr b="1" sz="2100">
                <a:solidFill>
                  <a:schemeClr val="accent1"/>
                </a:solidFill>
              </a:defRPr>
            </a:lvl4pPr>
            <a:lvl5pPr lvl="4" algn="ctr">
              <a:lnSpc>
                <a:spcPct val="100000"/>
              </a:lnSpc>
              <a:spcBef>
                <a:spcPts val="0"/>
              </a:spcBef>
              <a:spcAft>
                <a:spcPts val="0"/>
              </a:spcAft>
              <a:buClr>
                <a:schemeClr val="accent1"/>
              </a:buClr>
              <a:buSzPts val="2100"/>
              <a:buNone/>
              <a:defRPr b="1" sz="2100">
                <a:solidFill>
                  <a:schemeClr val="accent1"/>
                </a:solidFill>
              </a:defRPr>
            </a:lvl5pPr>
            <a:lvl6pPr lvl="5" algn="ctr">
              <a:lnSpc>
                <a:spcPct val="100000"/>
              </a:lnSpc>
              <a:spcBef>
                <a:spcPts val="0"/>
              </a:spcBef>
              <a:spcAft>
                <a:spcPts val="0"/>
              </a:spcAft>
              <a:buClr>
                <a:schemeClr val="accent1"/>
              </a:buClr>
              <a:buSzPts val="2100"/>
              <a:buNone/>
              <a:defRPr b="1" sz="2100">
                <a:solidFill>
                  <a:schemeClr val="accent1"/>
                </a:solidFill>
              </a:defRPr>
            </a:lvl6pPr>
            <a:lvl7pPr lvl="6" algn="ctr">
              <a:lnSpc>
                <a:spcPct val="100000"/>
              </a:lnSpc>
              <a:spcBef>
                <a:spcPts val="0"/>
              </a:spcBef>
              <a:spcAft>
                <a:spcPts val="0"/>
              </a:spcAft>
              <a:buClr>
                <a:schemeClr val="accent1"/>
              </a:buClr>
              <a:buSzPts val="2100"/>
              <a:buNone/>
              <a:defRPr b="1" sz="2100">
                <a:solidFill>
                  <a:schemeClr val="accent1"/>
                </a:solidFill>
              </a:defRPr>
            </a:lvl7pPr>
            <a:lvl8pPr lvl="7" algn="ctr">
              <a:lnSpc>
                <a:spcPct val="100000"/>
              </a:lnSpc>
              <a:spcBef>
                <a:spcPts val="0"/>
              </a:spcBef>
              <a:spcAft>
                <a:spcPts val="0"/>
              </a:spcAft>
              <a:buClr>
                <a:schemeClr val="accent1"/>
              </a:buClr>
              <a:buSzPts val="2100"/>
              <a:buNone/>
              <a:defRPr b="1" sz="2100">
                <a:solidFill>
                  <a:schemeClr val="accent1"/>
                </a:solidFill>
              </a:defRPr>
            </a:lvl8pPr>
            <a:lvl9pPr lvl="8" algn="ctr">
              <a:lnSpc>
                <a:spcPct val="100000"/>
              </a:lnSpc>
              <a:spcBef>
                <a:spcPts val="0"/>
              </a:spcBef>
              <a:spcAft>
                <a:spcPts val="0"/>
              </a:spcAft>
              <a:buClr>
                <a:schemeClr val="accent1"/>
              </a:buClr>
              <a:buSzPts val="2100"/>
              <a:buNone/>
              <a:defRPr b="1" sz="2100">
                <a:solidFill>
                  <a:schemeClr val="accent1"/>
                </a:solidFill>
              </a:defRPr>
            </a:lvl9pPr>
          </a:lstStyle>
          <a:p/>
        </p:txBody>
      </p:sp>
      <p:sp>
        <p:nvSpPr>
          <p:cNvPr id="13" name="Google Shape;13;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6" name="Shape 46"/>
        <p:cNvGrpSpPr/>
        <p:nvPr/>
      </p:nvGrpSpPr>
      <p:grpSpPr>
        <a:xfrm>
          <a:off x="0" y="0"/>
          <a:ext cx="0" cy="0"/>
          <a:chOff x="0" y="0"/>
          <a:chExt cx="0" cy="0"/>
        </a:xfrm>
      </p:grpSpPr>
      <p:sp>
        <p:nvSpPr>
          <p:cNvPr id="47" name="Google Shape;47;p11"/>
          <p:cNvSpPr txBox="1"/>
          <p:nvPr>
            <p:ph hasCustomPrompt="1" type="title"/>
          </p:nvPr>
        </p:nvSpPr>
        <p:spPr>
          <a:xfrm>
            <a:off x="311700" y="1240275"/>
            <a:ext cx="8520600" cy="19818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12000"/>
              <a:buNone/>
              <a:defRPr sz="12000">
                <a:solidFill>
                  <a:schemeClr val="lt1"/>
                </a:solidFill>
                <a:highlight>
                  <a:schemeClr val="accent1"/>
                </a:highlight>
              </a:defRPr>
            </a:lvl1pPr>
            <a:lvl2pPr lvl="1" algn="ctr">
              <a:spcBef>
                <a:spcPts val="0"/>
              </a:spcBef>
              <a:spcAft>
                <a:spcPts val="0"/>
              </a:spcAft>
              <a:buClr>
                <a:schemeClr val="lt1"/>
              </a:buClr>
              <a:buSzPts val="12000"/>
              <a:buNone/>
              <a:defRPr sz="12000">
                <a:solidFill>
                  <a:schemeClr val="lt1"/>
                </a:solidFill>
                <a:highlight>
                  <a:schemeClr val="accent1"/>
                </a:highlight>
              </a:defRPr>
            </a:lvl2pPr>
            <a:lvl3pPr lvl="2" algn="ctr">
              <a:spcBef>
                <a:spcPts val="0"/>
              </a:spcBef>
              <a:spcAft>
                <a:spcPts val="0"/>
              </a:spcAft>
              <a:buClr>
                <a:schemeClr val="lt1"/>
              </a:buClr>
              <a:buSzPts val="12000"/>
              <a:buNone/>
              <a:defRPr sz="12000">
                <a:solidFill>
                  <a:schemeClr val="lt1"/>
                </a:solidFill>
                <a:highlight>
                  <a:schemeClr val="accent1"/>
                </a:highlight>
              </a:defRPr>
            </a:lvl3pPr>
            <a:lvl4pPr lvl="3" algn="ctr">
              <a:spcBef>
                <a:spcPts val="0"/>
              </a:spcBef>
              <a:spcAft>
                <a:spcPts val="0"/>
              </a:spcAft>
              <a:buClr>
                <a:schemeClr val="lt1"/>
              </a:buClr>
              <a:buSzPts val="12000"/>
              <a:buNone/>
              <a:defRPr sz="12000">
                <a:solidFill>
                  <a:schemeClr val="lt1"/>
                </a:solidFill>
                <a:highlight>
                  <a:schemeClr val="accent1"/>
                </a:highlight>
              </a:defRPr>
            </a:lvl4pPr>
            <a:lvl5pPr lvl="4" algn="ctr">
              <a:spcBef>
                <a:spcPts val="0"/>
              </a:spcBef>
              <a:spcAft>
                <a:spcPts val="0"/>
              </a:spcAft>
              <a:buClr>
                <a:schemeClr val="lt1"/>
              </a:buClr>
              <a:buSzPts val="12000"/>
              <a:buNone/>
              <a:defRPr sz="12000">
                <a:solidFill>
                  <a:schemeClr val="lt1"/>
                </a:solidFill>
                <a:highlight>
                  <a:schemeClr val="accent1"/>
                </a:highlight>
              </a:defRPr>
            </a:lvl5pPr>
            <a:lvl6pPr lvl="5" algn="ctr">
              <a:spcBef>
                <a:spcPts val="0"/>
              </a:spcBef>
              <a:spcAft>
                <a:spcPts val="0"/>
              </a:spcAft>
              <a:buClr>
                <a:schemeClr val="lt1"/>
              </a:buClr>
              <a:buSzPts val="12000"/>
              <a:buNone/>
              <a:defRPr sz="12000">
                <a:solidFill>
                  <a:schemeClr val="lt1"/>
                </a:solidFill>
                <a:highlight>
                  <a:schemeClr val="accent1"/>
                </a:highlight>
              </a:defRPr>
            </a:lvl6pPr>
            <a:lvl7pPr lvl="6" algn="ctr">
              <a:spcBef>
                <a:spcPts val="0"/>
              </a:spcBef>
              <a:spcAft>
                <a:spcPts val="0"/>
              </a:spcAft>
              <a:buClr>
                <a:schemeClr val="lt1"/>
              </a:buClr>
              <a:buSzPts val="12000"/>
              <a:buNone/>
              <a:defRPr sz="12000">
                <a:solidFill>
                  <a:schemeClr val="lt1"/>
                </a:solidFill>
                <a:highlight>
                  <a:schemeClr val="accent1"/>
                </a:highlight>
              </a:defRPr>
            </a:lvl7pPr>
            <a:lvl8pPr lvl="7" algn="ctr">
              <a:spcBef>
                <a:spcPts val="0"/>
              </a:spcBef>
              <a:spcAft>
                <a:spcPts val="0"/>
              </a:spcAft>
              <a:buClr>
                <a:schemeClr val="lt1"/>
              </a:buClr>
              <a:buSzPts val="12000"/>
              <a:buNone/>
              <a:defRPr sz="12000">
                <a:solidFill>
                  <a:schemeClr val="lt1"/>
                </a:solidFill>
                <a:highlight>
                  <a:schemeClr val="accent1"/>
                </a:highlight>
              </a:defRPr>
            </a:lvl8pPr>
            <a:lvl9pPr lvl="8" algn="ctr">
              <a:spcBef>
                <a:spcPts val="0"/>
              </a:spcBef>
              <a:spcAft>
                <a:spcPts val="0"/>
              </a:spcAft>
              <a:buClr>
                <a:schemeClr val="lt1"/>
              </a:buClr>
              <a:buSzPts val="12000"/>
              <a:buNone/>
              <a:defRPr sz="12000">
                <a:solidFill>
                  <a:schemeClr val="lt1"/>
                </a:solidFill>
                <a:highlight>
                  <a:schemeClr val="accent1"/>
                </a:highlight>
              </a:defRPr>
            </a:lvl9pPr>
          </a:lstStyle>
          <a:p>
            <a:r>
              <a:t>xx%</a:t>
            </a:r>
          </a:p>
        </p:txBody>
      </p:sp>
      <p:sp>
        <p:nvSpPr>
          <p:cNvPr id="48" name="Google Shape;48;p11"/>
          <p:cNvSpPr txBox="1"/>
          <p:nvPr>
            <p:ph idx="1" type="body"/>
          </p:nvPr>
        </p:nvSpPr>
        <p:spPr>
          <a:xfrm>
            <a:off x="311700" y="33046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Clr>
                <a:schemeClr val="accent1"/>
              </a:buClr>
              <a:buSzPts val="1800"/>
              <a:buChar char="●"/>
              <a:defRPr>
                <a:solidFill>
                  <a:schemeClr val="accent1"/>
                </a:solidFill>
                <a:highlight>
                  <a:schemeClr val="dk1"/>
                </a:highlight>
              </a:defRPr>
            </a:lvl1pPr>
            <a:lvl2pPr indent="-317500" lvl="1" marL="914400" algn="ctr">
              <a:spcBef>
                <a:spcPts val="1600"/>
              </a:spcBef>
              <a:spcAft>
                <a:spcPts val="0"/>
              </a:spcAft>
              <a:buClr>
                <a:schemeClr val="accent1"/>
              </a:buClr>
              <a:buSzPts val="1400"/>
              <a:buChar char="○"/>
              <a:defRPr>
                <a:solidFill>
                  <a:schemeClr val="accent1"/>
                </a:solidFill>
                <a:highlight>
                  <a:schemeClr val="dk1"/>
                </a:highlight>
              </a:defRPr>
            </a:lvl2pPr>
            <a:lvl3pPr indent="-317500" lvl="2" marL="1371600" algn="ctr">
              <a:spcBef>
                <a:spcPts val="1600"/>
              </a:spcBef>
              <a:spcAft>
                <a:spcPts val="0"/>
              </a:spcAft>
              <a:buClr>
                <a:schemeClr val="accent1"/>
              </a:buClr>
              <a:buSzPts val="1400"/>
              <a:buChar char="■"/>
              <a:defRPr>
                <a:solidFill>
                  <a:schemeClr val="accent1"/>
                </a:solidFill>
                <a:highlight>
                  <a:schemeClr val="dk1"/>
                </a:highlight>
              </a:defRPr>
            </a:lvl3pPr>
            <a:lvl4pPr indent="-317500" lvl="3" marL="1828800" algn="ctr">
              <a:spcBef>
                <a:spcPts val="1600"/>
              </a:spcBef>
              <a:spcAft>
                <a:spcPts val="0"/>
              </a:spcAft>
              <a:buClr>
                <a:schemeClr val="accent1"/>
              </a:buClr>
              <a:buSzPts val="1400"/>
              <a:buChar char="●"/>
              <a:defRPr>
                <a:solidFill>
                  <a:schemeClr val="accent1"/>
                </a:solidFill>
                <a:highlight>
                  <a:schemeClr val="dk1"/>
                </a:highlight>
              </a:defRPr>
            </a:lvl4pPr>
            <a:lvl5pPr indent="-317500" lvl="4" marL="2286000" algn="ctr">
              <a:spcBef>
                <a:spcPts val="1600"/>
              </a:spcBef>
              <a:spcAft>
                <a:spcPts val="0"/>
              </a:spcAft>
              <a:buClr>
                <a:schemeClr val="accent1"/>
              </a:buClr>
              <a:buSzPts val="1400"/>
              <a:buChar char="○"/>
              <a:defRPr>
                <a:solidFill>
                  <a:schemeClr val="accent1"/>
                </a:solidFill>
                <a:highlight>
                  <a:schemeClr val="dk1"/>
                </a:highlight>
              </a:defRPr>
            </a:lvl5pPr>
            <a:lvl6pPr indent="-317500" lvl="5" marL="2743200" algn="ctr">
              <a:spcBef>
                <a:spcPts val="1600"/>
              </a:spcBef>
              <a:spcAft>
                <a:spcPts val="0"/>
              </a:spcAft>
              <a:buClr>
                <a:schemeClr val="accent1"/>
              </a:buClr>
              <a:buSzPts val="1400"/>
              <a:buChar char="■"/>
              <a:defRPr>
                <a:solidFill>
                  <a:schemeClr val="accent1"/>
                </a:solidFill>
                <a:highlight>
                  <a:schemeClr val="dk1"/>
                </a:highlight>
              </a:defRPr>
            </a:lvl6pPr>
            <a:lvl7pPr indent="-317500" lvl="6" marL="3200400" algn="ctr">
              <a:spcBef>
                <a:spcPts val="1600"/>
              </a:spcBef>
              <a:spcAft>
                <a:spcPts val="0"/>
              </a:spcAft>
              <a:buClr>
                <a:schemeClr val="accent1"/>
              </a:buClr>
              <a:buSzPts val="1400"/>
              <a:buChar char="●"/>
              <a:defRPr>
                <a:solidFill>
                  <a:schemeClr val="accent1"/>
                </a:solidFill>
                <a:highlight>
                  <a:schemeClr val="dk1"/>
                </a:highlight>
              </a:defRPr>
            </a:lvl7pPr>
            <a:lvl8pPr indent="-317500" lvl="7" marL="3657600" algn="ctr">
              <a:spcBef>
                <a:spcPts val="1600"/>
              </a:spcBef>
              <a:spcAft>
                <a:spcPts val="0"/>
              </a:spcAft>
              <a:buClr>
                <a:schemeClr val="accent1"/>
              </a:buClr>
              <a:buSzPts val="1400"/>
              <a:buChar char="○"/>
              <a:defRPr>
                <a:solidFill>
                  <a:schemeClr val="accent1"/>
                </a:solidFill>
                <a:highlight>
                  <a:schemeClr val="dk1"/>
                </a:highlight>
              </a:defRPr>
            </a:lvl8pPr>
            <a:lvl9pPr indent="-317500" lvl="8" marL="4114800" algn="ctr">
              <a:spcBef>
                <a:spcPts val="1600"/>
              </a:spcBef>
              <a:spcAft>
                <a:spcPts val="1600"/>
              </a:spcAft>
              <a:buClr>
                <a:schemeClr val="accent1"/>
              </a:buClr>
              <a:buSzPts val="1400"/>
              <a:buChar char="■"/>
              <a:defRPr>
                <a:solidFill>
                  <a:schemeClr val="accent1"/>
                </a:solidFill>
                <a:highlight>
                  <a:schemeClr val="dk1"/>
                </a:highlight>
              </a:defRPr>
            </a:lvl9pPr>
          </a:lstStyle>
          <a:p/>
        </p:txBody>
      </p:sp>
      <p:sp>
        <p:nvSpPr>
          <p:cNvPr id="49" name="Google Shape;49;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0" name="Shape 50"/>
        <p:cNvGrpSpPr/>
        <p:nvPr/>
      </p:nvGrpSpPr>
      <p:grpSpPr>
        <a:xfrm>
          <a:off x="0" y="0"/>
          <a:ext cx="0" cy="0"/>
          <a:chOff x="0" y="0"/>
          <a:chExt cx="0" cy="0"/>
        </a:xfrm>
      </p:grpSpPr>
      <p:sp>
        <p:nvSpPr>
          <p:cNvPr id="51" name="Google Shape;51;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bg>
      <p:bgPr>
        <a:solidFill>
          <a:schemeClr val="dk1"/>
        </a:solidFill>
      </p:bgPr>
    </p:bg>
    <p:spTree>
      <p:nvGrpSpPr>
        <p:cNvPr id="14" name="Shape 14"/>
        <p:cNvGrpSpPr/>
        <p:nvPr/>
      </p:nvGrpSpPr>
      <p:grpSpPr>
        <a:xfrm>
          <a:off x="0" y="0"/>
          <a:ext cx="0" cy="0"/>
          <a:chOff x="0" y="0"/>
          <a:chExt cx="0" cy="0"/>
        </a:xfrm>
      </p:grpSpPr>
      <p:sp>
        <p:nvSpPr>
          <p:cNvPr id="15" name="Google Shape;15;p3"/>
          <p:cNvSpPr txBox="1"/>
          <p:nvPr>
            <p:ph type="title"/>
          </p:nvPr>
        </p:nvSpPr>
        <p:spPr>
          <a:xfrm>
            <a:off x="2802750" y="802500"/>
            <a:ext cx="3538500" cy="3538500"/>
          </a:xfrm>
          <a:prstGeom prst="rect">
            <a:avLst/>
          </a:prstGeom>
          <a:solidFill>
            <a:srgbClr val="FFFFFF"/>
          </a:solidFill>
        </p:spPr>
        <p:txBody>
          <a:bodyPr anchorCtr="0" anchor="ctr" bIns="91425" lIns="91425" spcFirstLastPara="1" rIns="91425" wrap="square" tIns="91425">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6" name="Google Shape;16;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7" name="Shape 17"/>
        <p:cNvGrpSpPr/>
        <p:nvPr/>
      </p:nvGrpSpPr>
      <p:grpSpPr>
        <a:xfrm>
          <a:off x="0" y="0"/>
          <a:ext cx="0" cy="0"/>
          <a:chOff x="0" y="0"/>
          <a:chExt cx="0" cy="0"/>
        </a:xfrm>
      </p:grpSpPr>
      <p:sp>
        <p:nvSpPr>
          <p:cNvPr id="18" name="Google Shape;18;p4"/>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19" name="Google Shape;19;p4"/>
          <p:cNvSpPr txBox="1"/>
          <p:nvPr>
            <p:ph idx="1" type="body"/>
          </p:nvPr>
        </p:nvSpPr>
        <p:spPr>
          <a:xfrm>
            <a:off x="311700" y="1228675"/>
            <a:ext cx="8520600" cy="33402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0" name="Google Shape;20;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1" name="Shape 21"/>
        <p:cNvGrpSpPr/>
        <p:nvPr/>
      </p:nvGrpSpPr>
      <p:grpSpPr>
        <a:xfrm>
          <a:off x="0" y="0"/>
          <a:ext cx="0" cy="0"/>
          <a:chOff x="0" y="0"/>
          <a:chExt cx="0" cy="0"/>
        </a:xfrm>
      </p:grpSpPr>
      <p:sp>
        <p:nvSpPr>
          <p:cNvPr id="22" name="Google Shape;22;p5"/>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23" name="Google Shape;23;p5"/>
          <p:cNvSpPr txBox="1"/>
          <p:nvPr>
            <p:ph idx="1" type="body"/>
          </p:nvPr>
        </p:nvSpPr>
        <p:spPr>
          <a:xfrm>
            <a:off x="311700" y="1228675"/>
            <a:ext cx="3999900" cy="3340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2" type="body"/>
          </p:nvPr>
        </p:nvSpPr>
        <p:spPr>
          <a:xfrm>
            <a:off x="4832400" y="1228675"/>
            <a:ext cx="3999900" cy="3340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5" name="Google Shape;25;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6" name="Shape 26"/>
        <p:cNvGrpSpPr/>
        <p:nvPr/>
      </p:nvGrpSpPr>
      <p:grpSpPr>
        <a:xfrm>
          <a:off x="0" y="0"/>
          <a:ext cx="0" cy="0"/>
          <a:chOff x="0" y="0"/>
          <a:chExt cx="0" cy="0"/>
        </a:xfrm>
      </p:grpSpPr>
      <p:sp>
        <p:nvSpPr>
          <p:cNvPr id="27" name="Google Shape;27;p6"/>
          <p:cNvSpPr txBox="1"/>
          <p:nvPr>
            <p:ph type="title"/>
          </p:nvPr>
        </p:nvSpPr>
        <p:spPr>
          <a:xfrm>
            <a:off x="304800" y="309350"/>
            <a:ext cx="8537700" cy="748200"/>
          </a:xfrm>
          <a:prstGeom prst="rect">
            <a:avLst/>
          </a:prstGeom>
        </p:spPr>
        <p:txBody>
          <a:bodyPr anchorCtr="0" anchor="t" bIns="91425" lIns="91425" spcFirstLastPara="1" rIns="91425" wrap="square" tIns="91425">
            <a:noAutofit/>
          </a:bodyPr>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p:txBody>
      </p:sp>
      <p:sp>
        <p:nvSpPr>
          <p:cNvPr id="28" name="Google Shape;28;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9" name="Shape 29"/>
        <p:cNvGrpSpPr/>
        <p:nvPr/>
      </p:nvGrpSpPr>
      <p:grpSpPr>
        <a:xfrm>
          <a:off x="0" y="0"/>
          <a:ext cx="0" cy="0"/>
          <a:chOff x="0" y="0"/>
          <a:chExt cx="0" cy="0"/>
        </a:xfrm>
      </p:grpSpPr>
      <p:sp>
        <p:nvSpPr>
          <p:cNvPr id="30" name="Google Shape;30;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3000"/>
              <a:buNone/>
              <a:defRPr sz="3000">
                <a:highlight>
                  <a:schemeClr val="dk1"/>
                </a:highlight>
              </a:defRPr>
            </a:lvl1pPr>
            <a:lvl2pPr lvl="1">
              <a:spcBef>
                <a:spcPts val="0"/>
              </a:spcBef>
              <a:spcAft>
                <a:spcPts val="0"/>
              </a:spcAft>
              <a:buSzPts val="3000"/>
              <a:buNone/>
              <a:defRPr sz="3000">
                <a:highlight>
                  <a:schemeClr val="dk1"/>
                </a:highlight>
              </a:defRPr>
            </a:lvl2pPr>
            <a:lvl3pPr lvl="2">
              <a:spcBef>
                <a:spcPts val="0"/>
              </a:spcBef>
              <a:spcAft>
                <a:spcPts val="0"/>
              </a:spcAft>
              <a:buSzPts val="3000"/>
              <a:buNone/>
              <a:defRPr sz="3000">
                <a:highlight>
                  <a:schemeClr val="dk1"/>
                </a:highlight>
              </a:defRPr>
            </a:lvl3pPr>
            <a:lvl4pPr lvl="3">
              <a:spcBef>
                <a:spcPts val="0"/>
              </a:spcBef>
              <a:spcAft>
                <a:spcPts val="0"/>
              </a:spcAft>
              <a:buSzPts val="3000"/>
              <a:buNone/>
              <a:defRPr sz="3000">
                <a:highlight>
                  <a:schemeClr val="dk1"/>
                </a:highlight>
              </a:defRPr>
            </a:lvl4pPr>
            <a:lvl5pPr lvl="4">
              <a:spcBef>
                <a:spcPts val="0"/>
              </a:spcBef>
              <a:spcAft>
                <a:spcPts val="0"/>
              </a:spcAft>
              <a:buSzPts val="3000"/>
              <a:buNone/>
              <a:defRPr sz="3000">
                <a:highlight>
                  <a:schemeClr val="dk1"/>
                </a:highlight>
              </a:defRPr>
            </a:lvl5pPr>
            <a:lvl6pPr lvl="5">
              <a:spcBef>
                <a:spcPts val="0"/>
              </a:spcBef>
              <a:spcAft>
                <a:spcPts val="0"/>
              </a:spcAft>
              <a:buSzPts val="3000"/>
              <a:buNone/>
              <a:defRPr sz="3000">
                <a:highlight>
                  <a:schemeClr val="dk1"/>
                </a:highlight>
              </a:defRPr>
            </a:lvl6pPr>
            <a:lvl7pPr lvl="6">
              <a:spcBef>
                <a:spcPts val="0"/>
              </a:spcBef>
              <a:spcAft>
                <a:spcPts val="0"/>
              </a:spcAft>
              <a:buSzPts val="3000"/>
              <a:buNone/>
              <a:defRPr sz="3000">
                <a:highlight>
                  <a:schemeClr val="dk1"/>
                </a:highlight>
              </a:defRPr>
            </a:lvl7pPr>
            <a:lvl8pPr lvl="7">
              <a:spcBef>
                <a:spcPts val="0"/>
              </a:spcBef>
              <a:spcAft>
                <a:spcPts val="0"/>
              </a:spcAft>
              <a:buSzPts val="3000"/>
              <a:buNone/>
              <a:defRPr sz="3000">
                <a:highlight>
                  <a:schemeClr val="dk1"/>
                </a:highlight>
              </a:defRPr>
            </a:lvl8pPr>
            <a:lvl9pPr lvl="8">
              <a:spcBef>
                <a:spcPts val="0"/>
              </a:spcBef>
              <a:spcAft>
                <a:spcPts val="0"/>
              </a:spcAft>
              <a:buSzPts val="3000"/>
              <a:buNone/>
              <a:defRPr sz="3000">
                <a:highlight>
                  <a:schemeClr val="dk1"/>
                </a:highlight>
              </a:defRPr>
            </a:lvl9pPr>
          </a:lstStyle>
          <a:p/>
        </p:txBody>
      </p:sp>
      <p:sp>
        <p:nvSpPr>
          <p:cNvPr id="31" name="Google Shape;31;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2" name="Google Shape;32;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accent4"/>
        </a:solidFill>
      </p:bgPr>
    </p:bg>
    <p:spTree>
      <p:nvGrpSpPr>
        <p:cNvPr id="33" name="Shape 33"/>
        <p:cNvGrpSpPr/>
        <p:nvPr/>
      </p:nvGrpSpPr>
      <p:grpSpPr>
        <a:xfrm>
          <a:off x="0" y="0"/>
          <a:ext cx="0" cy="0"/>
          <a:chOff x="0" y="0"/>
          <a:chExt cx="0" cy="0"/>
        </a:xfrm>
      </p:grpSpPr>
      <p:sp>
        <p:nvSpPr>
          <p:cNvPr id="34" name="Google Shape;34;p8"/>
          <p:cNvSpPr txBox="1"/>
          <p:nvPr>
            <p:ph type="title"/>
          </p:nvPr>
        </p:nvSpPr>
        <p:spPr>
          <a:xfrm>
            <a:off x="490250" y="526350"/>
            <a:ext cx="5618700" cy="4090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6000"/>
              <a:buNone/>
              <a:defRPr sz="6000">
                <a:solidFill>
                  <a:schemeClr val="lt1"/>
                </a:solidFill>
              </a:defRPr>
            </a:lvl1pPr>
            <a:lvl2pPr lvl="1">
              <a:spcBef>
                <a:spcPts val="0"/>
              </a:spcBef>
              <a:spcAft>
                <a:spcPts val="0"/>
              </a:spcAft>
              <a:buClr>
                <a:schemeClr val="lt1"/>
              </a:buClr>
              <a:buSzPts val="6000"/>
              <a:buNone/>
              <a:defRPr sz="6000">
                <a:solidFill>
                  <a:schemeClr val="lt1"/>
                </a:solidFill>
              </a:defRPr>
            </a:lvl2pPr>
            <a:lvl3pPr lvl="2">
              <a:spcBef>
                <a:spcPts val="0"/>
              </a:spcBef>
              <a:spcAft>
                <a:spcPts val="0"/>
              </a:spcAft>
              <a:buClr>
                <a:schemeClr val="lt1"/>
              </a:buClr>
              <a:buSzPts val="6000"/>
              <a:buNone/>
              <a:defRPr sz="6000">
                <a:solidFill>
                  <a:schemeClr val="lt1"/>
                </a:solidFill>
              </a:defRPr>
            </a:lvl3pPr>
            <a:lvl4pPr lvl="3">
              <a:spcBef>
                <a:spcPts val="0"/>
              </a:spcBef>
              <a:spcAft>
                <a:spcPts val="0"/>
              </a:spcAft>
              <a:buClr>
                <a:schemeClr val="lt1"/>
              </a:buClr>
              <a:buSzPts val="6000"/>
              <a:buNone/>
              <a:defRPr sz="6000">
                <a:solidFill>
                  <a:schemeClr val="lt1"/>
                </a:solidFill>
              </a:defRPr>
            </a:lvl4pPr>
            <a:lvl5pPr lvl="4">
              <a:spcBef>
                <a:spcPts val="0"/>
              </a:spcBef>
              <a:spcAft>
                <a:spcPts val="0"/>
              </a:spcAft>
              <a:buClr>
                <a:schemeClr val="lt1"/>
              </a:buClr>
              <a:buSzPts val="6000"/>
              <a:buNone/>
              <a:defRPr sz="6000">
                <a:solidFill>
                  <a:schemeClr val="lt1"/>
                </a:solidFill>
              </a:defRPr>
            </a:lvl5pPr>
            <a:lvl6pPr lvl="5">
              <a:spcBef>
                <a:spcPts val="0"/>
              </a:spcBef>
              <a:spcAft>
                <a:spcPts val="0"/>
              </a:spcAft>
              <a:buClr>
                <a:schemeClr val="lt1"/>
              </a:buClr>
              <a:buSzPts val="6000"/>
              <a:buNone/>
              <a:defRPr sz="6000">
                <a:solidFill>
                  <a:schemeClr val="lt1"/>
                </a:solidFill>
              </a:defRPr>
            </a:lvl6pPr>
            <a:lvl7pPr lvl="6">
              <a:spcBef>
                <a:spcPts val="0"/>
              </a:spcBef>
              <a:spcAft>
                <a:spcPts val="0"/>
              </a:spcAft>
              <a:buClr>
                <a:schemeClr val="lt1"/>
              </a:buClr>
              <a:buSzPts val="6000"/>
              <a:buNone/>
              <a:defRPr sz="6000">
                <a:solidFill>
                  <a:schemeClr val="lt1"/>
                </a:solidFill>
              </a:defRPr>
            </a:lvl7pPr>
            <a:lvl8pPr lvl="7">
              <a:spcBef>
                <a:spcPts val="0"/>
              </a:spcBef>
              <a:spcAft>
                <a:spcPts val="0"/>
              </a:spcAft>
              <a:buClr>
                <a:schemeClr val="lt1"/>
              </a:buClr>
              <a:buSzPts val="6000"/>
              <a:buNone/>
              <a:defRPr sz="6000">
                <a:solidFill>
                  <a:schemeClr val="lt1"/>
                </a:solidFill>
              </a:defRPr>
            </a:lvl8pPr>
            <a:lvl9pPr lvl="8">
              <a:spcBef>
                <a:spcPts val="0"/>
              </a:spcBef>
              <a:spcAft>
                <a:spcPts val="0"/>
              </a:spcAft>
              <a:buClr>
                <a:schemeClr val="lt1"/>
              </a:buClr>
              <a:buSzPts val="6000"/>
              <a:buNone/>
              <a:defRPr sz="6000">
                <a:solidFill>
                  <a:schemeClr val="lt1"/>
                </a:solidFill>
              </a:defRPr>
            </a:lvl9pPr>
          </a:lstStyle>
          <a:p/>
        </p:txBody>
      </p:sp>
      <p:sp>
        <p:nvSpPr>
          <p:cNvPr id="35" name="Google Shape;35;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6" name="Shape 36"/>
        <p:cNvGrpSpPr/>
        <p:nvPr/>
      </p:nvGrpSpPr>
      <p:grpSpPr>
        <a:xfrm>
          <a:off x="0" y="0"/>
          <a:ext cx="0" cy="0"/>
          <a:chOff x="0" y="0"/>
          <a:chExt cx="0" cy="0"/>
        </a:xfrm>
      </p:grpSpPr>
      <p:sp>
        <p:nvSpPr>
          <p:cNvPr id="37" name="Google Shape;37;p9"/>
          <p:cNvSpPr/>
          <p:nvPr/>
        </p:nvSpPr>
        <p:spPr>
          <a:xfrm>
            <a:off x="4572000" y="-2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8" name="Google Shape;38;p9"/>
          <p:cNvCxnSpPr/>
          <p:nvPr/>
        </p:nvCxnSpPr>
        <p:spPr>
          <a:xfrm>
            <a:off x="5029675" y="4495500"/>
            <a:ext cx="468300" cy="0"/>
          </a:xfrm>
          <a:prstGeom prst="straightConnector1">
            <a:avLst/>
          </a:prstGeom>
          <a:noFill/>
          <a:ln cap="flat" cmpd="sng" w="28575">
            <a:solidFill>
              <a:schemeClr val="lt1"/>
            </a:solidFill>
            <a:prstDash val="solid"/>
            <a:round/>
            <a:headEnd len="sm" w="sm" type="none"/>
            <a:tailEnd len="sm" w="sm" type="none"/>
          </a:ln>
        </p:spPr>
      </p:cxnSp>
      <p:sp>
        <p:nvSpPr>
          <p:cNvPr id="39" name="Google Shape;39;p9"/>
          <p:cNvSpPr txBox="1"/>
          <p:nvPr>
            <p:ph type="title"/>
          </p:nvPr>
        </p:nvSpPr>
        <p:spPr>
          <a:xfrm>
            <a:off x="265500" y="1081400"/>
            <a:ext cx="4045200" cy="1710300"/>
          </a:xfrm>
          <a:prstGeom prst="rect">
            <a:avLst/>
          </a:prstGeom>
        </p:spPr>
        <p:txBody>
          <a:bodyPr anchorCtr="0" anchor="b" bIns="91425" lIns="91425" spcFirstLastPara="1" rIns="91425" wrap="square" tIns="91425">
            <a:noAutofit/>
          </a:bodyPr>
          <a:lstStyle>
            <a:lvl1pPr lvl="0" algn="ctr">
              <a:spcBef>
                <a:spcPts val="0"/>
              </a:spcBef>
              <a:spcAft>
                <a:spcPts val="0"/>
              </a:spcAft>
              <a:buSzPts val="5400"/>
              <a:buNone/>
              <a:defRPr sz="54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p:txBody>
      </p:sp>
      <p:sp>
        <p:nvSpPr>
          <p:cNvPr id="40" name="Google Shape;40;p9"/>
          <p:cNvSpPr txBox="1"/>
          <p:nvPr>
            <p:ph idx="1" type="subTitle"/>
          </p:nvPr>
        </p:nvSpPr>
        <p:spPr>
          <a:xfrm>
            <a:off x="265500" y="2845223"/>
            <a:ext cx="4045200" cy="134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800"/>
              <a:buNone/>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p:txBody>
      </p:sp>
      <p:sp>
        <p:nvSpPr>
          <p:cNvPr id="41" name="Google Shape;41;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accent1"/>
              </a:buClr>
              <a:buSzPts val="1800"/>
              <a:buChar char="●"/>
              <a:defRPr>
                <a:solidFill>
                  <a:schemeClr val="accent1"/>
                </a:solidFill>
                <a:highlight>
                  <a:schemeClr val="lt1"/>
                </a:highlight>
              </a:defRPr>
            </a:lvl1pPr>
            <a:lvl2pPr indent="-317500" lvl="1" marL="914400">
              <a:spcBef>
                <a:spcPts val="1600"/>
              </a:spcBef>
              <a:spcAft>
                <a:spcPts val="0"/>
              </a:spcAft>
              <a:buClr>
                <a:schemeClr val="accent1"/>
              </a:buClr>
              <a:buSzPts val="1400"/>
              <a:buChar char="○"/>
              <a:defRPr>
                <a:solidFill>
                  <a:schemeClr val="accent1"/>
                </a:solidFill>
                <a:highlight>
                  <a:schemeClr val="lt1"/>
                </a:highlight>
              </a:defRPr>
            </a:lvl2pPr>
            <a:lvl3pPr indent="-317500" lvl="2" marL="1371600">
              <a:spcBef>
                <a:spcPts val="1600"/>
              </a:spcBef>
              <a:spcAft>
                <a:spcPts val="0"/>
              </a:spcAft>
              <a:buClr>
                <a:schemeClr val="accent1"/>
              </a:buClr>
              <a:buSzPts val="1400"/>
              <a:buChar char="■"/>
              <a:defRPr>
                <a:solidFill>
                  <a:schemeClr val="accent1"/>
                </a:solidFill>
                <a:highlight>
                  <a:schemeClr val="lt1"/>
                </a:highlight>
              </a:defRPr>
            </a:lvl3pPr>
            <a:lvl4pPr indent="-317500" lvl="3" marL="1828800">
              <a:spcBef>
                <a:spcPts val="1600"/>
              </a:spcBef>
              <a:spcAft>
                <a:spcPts val="0"/>
              </a:spcAft>
              <a:buClr>
                <a:schemeClr val="accent1"/>
              </a:buClr>
              <a:buSzPts val="1400"/>
              <a:buChar char="●"/>
              <a:defRPr>
                <a:solidFill>
                  <a:schemeClr val="accent1"/>
                </a:solidFill>
                <a:highlight>
                  <a:schemeClr val="lt1"/>
                </a:highlight>
              </a:defRPr>
            </a:lvl4pPr>
            <a:lvl5pPr indent="-317500" lvl="4" marL="2286000">
              <a:spcBef>
                <a:spcPts val="1600"/>
              </a:spcBef>
              <a:spcAft>
                <a:spcPts val="0"/>
              </a:spcAft>
              <a:buClr>
                <a:schemeClr val="accent1"/>
              </a:buClr>
              <a:buSzPts val="1400"/>
              <a:buChar char="○"/>
              <a:defRPr>
                <a:solidFill>
                  <a:schemeClr val="accent1"/>
                </a:solidFill>
                <a:highlight>
                  <a:schemeClr val="lt1"/>
                </a:highlight>
              </a:defRPr>
            </a:lvl5pPr>
            <a:lvl6pPr indent="-317500" lvl="5" marL="2743200">
              <a:spcBef>
                <a:spcPts val="1600"/>
              </a:spcBef>
              <a:spcAft>
                <a:spcPts val="0"/>
              </a:spcAft>
              <a:buClr>
                <a:schemeClr val="accent1"/>
              </a:buClr>
              <a:buSzPts val="1400"/>
              <a:buChar char="■"/>
              <a:defRPr>
                <a:solidFill>
                  <a:schemeClr val="accent1"/>
                </a:solidFill>
                <a:highlight>
                  <a:schemeClr val="lt1"/>
                </a:highlight>
              </a:defRPr>
            </a:lvl6pPr>
            <a:lvl7pPr indent="-317500" lvl="6" marL="3200400">
              <a:spcBef>
                <a:spcPts val="1600"/>
              </a:spcBef>
              <a:spcAft>
                <a:spcPts val="0"/>
              </a:spcAft>
              <a:buClr>
                <a:schemeClr val="accent1"/>
              </a:buClr>
              <a:buSzPts val="1400"/>
              <a:buChar char="●"/>
              <a:defRPr>
                <a:solidFill>
                  <a:schemeClr val="accent1"/>
                </a:solidFill>
                <a:highlight>
                  <a:schemeClr val="lt1"/>
                </a:highlight>
              </a:defRPr>
            </a:lvl7pPr>
            <a:lvl8pPr indent="-317500" lvl="7" marL="3657600">
              <a:spcBef>
                <a:spcPts val="1600"/>
              </a:spcBef>
              <a:spcAft>
                <a:spcPts val="0"/>
              </a:spcAft>
              <a:buClr>
                <a:schemeClr val="accent1"/>
              </a:buClr>
              <a:buSzPts val="1400"/>
              <a:buChar char="○"/>
              <a:defRPr>
                <a:solidFill>
                  <a:schemeClr val="accent1"/>
                </a:solidFill>
                <a:highlight>
                  <a:schemeClr val="lt1"/>
                </a:highlight>
              </a:defRPr>
            </a:lvl8pPr>
            <a:lvl9pPr indent="-317500" lvl="8" marL="4114800">
              <a:spcBef>
                <a:spcPts val="1600"/>
              </a:spcBef>
              <a:spcAft>
                <a:spcPts val="1600"/>
              </a:spcAft>
              <a:buClr>
                <a:schemeClr val="accent1"/>
              </a:buClr>
              <a:buSzPts val="1400"/>
              <a:buChar char="■"/>
              <a:defRPr>
                <a:solidFill>
                  <a:schemeClr val="accent1"/>
                </a:solidFill>
                <a:highlight>
                  <a:schemeClr val="lt1"/>
                </a:highlight>
              </a:defRPr>
            </a:lvl9pPr>
          </a:lstStyle>
          <a:p/>
        </p:txBody>
      </p:sp>
      <p:sp>
        <p:nvSpPr>
          <p:cNvPr id="42" name="Google Shape;42;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3" name="Shape 43"/>
        <p:cNvGrpSpPr/>
        <p:nvPr/>
      </p:nvGrpSpPr>
      <p:grpSpPr>
        <a:xfrm>
          <a:off x="0" y="0"/>
          <a:ext cx="0" cy="0"/>
          <a:chOff x="0" y="0"/>
          <a:chExt cx="0" cy="0"/>
        </a:xfrm>
      </p:grpSpPr>
      <p:sp>
        <p:nvSpPr>
          <p:cNvPr id="44" name="Google Shape;44;p10"/>
          <p:cNvSpPr txBox="1"/>
          <p:nvPr>
            <p:ph idx="1" type="body"/>
          </p:nvPr>
        </p:nvSpPr>
        <p:spPr>
          <a:xfrm>
            <a:off x="319500" y="4230575"/>
            <a:ext cx="5998800" cy="598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Clr>
                <a:schemeClr val="accent1"/>
              </a:buClr>
              <a:buSzPts val="2400"/>
              <a:buFont typeface="Amatic SC"/>
              <a:buNone/>
              <a:defRPr b="1" sz="2400">
                <a:solidFill>
                  <a:schemeClr val="accent1"/>
                </a:solidFill>
                <a:latin typeface="Amatic SC"/>
                <a:ea typeface="Amatic SC"/>
                <a:cs typeface="Amatic SC"/>
                <a:sym typeface="Amatic SC"/>
              </a:defRPr>
            </a:lvl1pPr>
          </a:lstStyle>
          <a:p/>
        </p:txBody>
      </p:sp>
      <p:sp>
        <p:nvSpPr>
          <p:cNvPr id="45" name="Google Shape;45;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beach-day">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292850"/>
            <a:ext cx="8520600" cy="8010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1pPr>
            <a:lvl2pPr lvl="1">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2pPr>
            <a:lvl3pPr lvl="2">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3pPr>
            <a:lvl4pPr lvl="3">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4pPr>
            <a:lvl5pPr lvl="4">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5pPr>
            <a:lvl6pPr lvl="5">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6pPr>
            <a:lvl7pPr lvl="6">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7pPr>
            <a:lvl8pPr lvl="7">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8pPr>
            <a:lvl9pPr lvl="8">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9pPr>
          </a:lstStyle>
          <a:p/>
        </p:txBody>
      </p:sp>
      <p:sp>
        <p:nvSpPr>
          <p:cNvPr id="7" name="Google Shape;7;p1"/>
          <p:cNvSpPr txBox="1"/>
          <p:nvPr>
            <p:ph idx="1" type="body"/>
          </p:nvPr>
        </p:nvSpPr>
        <p:spPr>
          <a:xfrm>
            <a:off x="311700" y="1228675"/>
            <a:ext cx="8520600" cy="33402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Font typeface="Source Code Pro"/>
              <a:buChar char="●"/>
              <a:defRPr sz="1800">
                <a:solidFill>
                  <a:schemeClr val="dk2"/>
                </a:solidFill>
                <a:latin typeface="Source Code Pro"/>
                <a:ea typeface="Source Code Pro"/>
                <a:cs typeface="Source Code Pro"/>
                <a:sym typeface="Source Code Pro"/>
              </a:defRPr>
            </a:lvl1pPr>
            <a:lvl2pPr indent="-317500" lvl="1" marL="9144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2pPr>
            <a:lvl3pPr indent="-317500" lvl="2" marL="13716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3pPr>
            <a:lvl4pPr indent="-317500" lvl="3" marL="18288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4pPr>
            <a:lvl5pPr indent="-317500" lvl="4" marL="22860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5pPr>
            <a:lvl6pPr indent="-317500" lvl="5" marL="27432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6pPr>
            <a:lvl7pPr indent="-317500" lvl="6" marL="32004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7pPr>
            <a:lvl8pPr indent="-317500" lvl="7" marL="36576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8pPr>
            <a:lvl9pPr indent="-317500" lvl="8" marL="4114800">
              <a:lnSpc>
                <a:spcPct val="115000"/>
              </a:lnSpc>
              <a:spcBef>
                <a:spcPts val="1600"/>
              </a:spcBef>
              <a:spcAft>
                <a:spcPts val="160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accent1"/>
                </a:solidFill>
                <a:latin typeface="Source Code Pro"/>
                <a:ea typeface="Source Code Pro"/>
                <a:cs typeface="Source Code Pro"/>
                <a:sym typeface="Source Code Pro"/>
              </a:defRPr>
            </a:lvl1pPr>
            <a:lvl2pPr lvl="1" algn="r">
              <a:buNone/>
              <a:defRPr sz="1000">
                <a:solidFill>
                  <a:schemeClr val="accent1"/>
                </a:solidFill>
                <a:latin typeface="Source Code Pro"/>
                <a:ea typeface="Source Code Pro"/>
                <a:cs typeface="Source Code Pro"/>
                <a:sym typeface="Source Code Pro"/>
              </a:defRPr>
            </a:lvl2pPr>
            <a:lvl3pPr lvl="2" algn="r">
              <a:buNone/>
              <a:defRPr sz="1000">
                <a:solidFill>
                  <a:schemeClr val="accent1"/>
                </a:solidFill>
                <a:latin typeface="Source Code Pro"/>
                <a:ea typeface="Source Code Pro"/>
                <a:cs typeface="Source Code Pro"/>
                <a:sym typeface="Source Code Pro"/>
              </a:defRPr>
            </a:lvl3pPr>
            <a:lvl4pPr lvl="3" algn="r">
              <a:buNone/>
              <a:defRPr sz="1000">
                <a:solidFill>
                  <a:schemeClr val="accent1"/>
                </a:solidFill>
                <a:latin typeface="Source Code Pro"/>
                <a:ea typeface="Source Code Pro"/>
                <a:cs typeface="Source Code Pro"/>
                <a:sym typeface="Source Code Pro"/>
              </a:defRPr>
            </a:lvl4pPr>
            <a:lvl5pPr lvl="4" algn="r">
              <a:buNone/>
              <a:defRPr sz="1000">
                <a:solidFill>
                  <a:schemeClr val="accent1"/>
                </a:solidFill>
                <a:latin typeface="Source Code Pro"/>
                <a:ea typeface="Source Code Pro"/>
                <a:cs typeface="Source Code Pro"/>
                <a:sym typeface="Source Code Pro"/>
              </a:defRPr>
            </a:lvl5pPr>
            <a:lvl6pPr lvl="5" algn="r">
              <a:buNone/>
              <a:defRPr sz="1000">
                <a:solidFill>
                  <a:schemeClr val="accent1"/>
                </a:solidFill>
                <a:latin typeface="Source Code Pro"/>
                <a:ea typeface="Source Code Pro"/>
                <a:cs typeface="Source Code Pro"/>
                <a:sym typeface="Source Code Pro"/>
              </a:defRPr>
            </a:lvl6pPr>
            <a:lvl7pPr lvl="6" algn="r">
              <a:buNone/>
              <a:defRPr sz="1000">
                <a:solidFill>
                  <a:schemeClr val="accent1"/>
                </a:solidFill>
                <a:latin typeface="Source Code Pro"/>
                <a:ea typeface="Source Code Pro"/>
                <a:cs typeface="Source Code Pro"/>
                <a:sym typeface="Source Code Pro"/>
              </a:defRPr>
            </a:lvl7pPr>
            <a:lvl8pPr lvl="7" algn="r">
              <a:buNone/>
              <a:defRPr sz="1000">
                <a:solidFill>
                  <a:schemeClr val="accent1"/>
                </a:solidFill>
                <a:latin typeface="Source Code Pro"/>
                <a:ea typeface="Source Code Pro"/>
                <a:cs typeface="Source Code Pro"/>
                <a:sym typeface="Source Code Pro"/>
              </a:defRPr>
            </a:lvl8pPr>
            <a:lvl9pPr lvl="8" algn="r">
              <a:buNone/>
              <a:defRPr sz="1000">
                <a:solidFill>
                  <a:schemeClr val="accent1"/>
                </a:solidFill>
                <a:latin typeface="Source Code Pro"/>
                <a:ea typeface="Source Code Pro"/>
                <a:cs typeface="Source Code Pro"/>
                <a:sym typeface="Source Code Pr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 Id="rId3"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0.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xml"/><Relationship Id="rId3" Type="http://schemas.openxmlformats.org/officeDocument/2006/relationships/image" Target="../media/image6.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4.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6.xml"/><Relationship Id="rId3" Type="http://schemas.openxmlformats.org/officeDocument/2006/relationships/image" Target="../media/image8.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3.gi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9.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4.gi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gi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3.xml"/><Relationship Id="rId3" Type="http://schemas.openxmlformats.org/officeDocument/2006/relationships/image" Target="../media/image5.gi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1.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7.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xml"/><Relationship Id="rId3"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 Id="rId3"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9.xml"/><Relationship Id="rId3"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dk1"/>
        </a:solidFill>
      </p:bgPr>
    </p:bg>
    <p:spTree>
      <p:nvGrpSpPr>
        <p:cNvPr id="55" name="Shape 55"/>
        <p:cNvGrpSpPr/>
        <p:nvPr/>
      </p:nvGrpSpPr>
      <p:grpSpPr>
        <a:xfrm>
          <a:off x="0" y="0"/>
          <a:ext cx="0" cy="0"/>
          <a:chOff x="0" y="0"/>
          <a:chExt cx="0" cy="0"/>
        </a:xfrm>
      </p:grpSpPr>
      <p:sp>
        <p:nvSpPr>
          <p:cNvPr id="56" name="Google Shape;56;p13"/>
          <p:cNvSpPr txBox="1"/>
          <p:nvPr>
            <p:ph type="ctrTitle"/>
          </p:nvPr>
        </p:nvSpPr>
        <p:spPr>
          <a:xfrm>
            <a:off x="311700" y="392150"/>
            <a:ext cx="8520600" cy="2690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Creating a Good Digital First Impression</a:t>
            </a:r>
            <a:endParaRPr sz="6000"/>
          </a:p>
        </p:txBody>
      </p:sp>
      <p:sp>
        <p:nvSpPr>
          <p:cNvPr id="57" name="Google Shape;57;p13"/>
          <p:cNvSpPr txBox="1"/>
          <p:nvPr>
            <p:ph idx="1" type="subTitle"/>
          </p:nvPr>
        </p:nvSpPr>
        <p:spPr>
          <a:xfrm>
            <a:off x="311700" y="3890400"/>
            <a:ext cx="8520600" cy="7062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Emily Pilat</a:t>
            </a:r>
            <a:endParaRPr/>
          </a:p>
          <a:p>
            <a:pPr indent="0" lvl="0" marL="0" rtl="0" algn="ctr">
              <a:spcBef>
                <a:spcPts val="0"/>
              </a:spcBef>
              <a:spcAft>
                <a:spcPts val="0"/>
              </a:spcAft>
              <a:buNone/>
            </a:pPr>
            <a:r>
              <a:rPr lang="en"/>
              <a:t>Virginia Synod, ELCA </a:t>
            </a:r>
            <a:endParaRPr/>
          </a:p>
          <a:p>
            <a:pPr indent="0" lvl="0" marL="0" rtl="0" algn="ctr">
              <a:spcBef>
                <a:spcPts val="0"/>
              </a:spcBef>
              <a:spcAft>
                <a:spcPts val="0"/>
              </a:spcAft>
              <a:buNone/>
            </a:pPr>
            <a:r>
              <a:rPr lang="en"/>
              <a:t>Director of Communications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3" name="Shape 113"/>
        <p:cNvGrpSpPr/>
        <p:nvPr/>
      </p:nvGrpSpPr>
      <p:grpSpPr>
        <a:xfrm>
          <a:off x="0" y="0"/>
          <a:ext cx="0" cy="0"/>
          <a:chOff x="0" y="0"/>
          <a:chExt cx="0" cy="0"/>
        </a:xfrm>
      </p:grpSpPr>
      <p:sp>
        <p:nvSpPr>
          <p:cNvPr id="114" name="Google Shape;114;p22"/>
          <p:cNvSpPr txBox="1"/>
          <p:nvPr>
            <p:ph idx="1" type="body"/>
          </p:nvPr>
        </p:nvSpPr>
        <p:spPr>
          <a:xfrm>
            <a:off x="311700" y="4222325"/>
            <a:ext cx="8520600" cy="8532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a:t>St. Timothy, Norfolk VA</a:t>
            </a:r>
            <a:endParaRPr/>
          </a:p>
        </p:txBody>
      </p:sp>
      <p:pic>
        <p:nvPicPr>
          <p:cNvPr id="115" name="Google Shape;115;p22"/>
          <p:cNvPicPr preferRelativeResize="0"/>
          <p:nvPr/>
        </p:nvPicPr>
        <p:blipFill>
          <a:blip r:embed="rId3">
            <a:alphaModFix/>
          </a:blip>
          <a:stretch>
            <a:fillRect/>
          </a:stretch>
        </p:blipFill>
        <p:spPr>
          <a:xfrm>
            <a:off x="752288" y="0"/>
            <a:ext cx="7639424" cy="42223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accent5"/>
        </a:solidFill>
      </p:bgPr>
    </p:bg>
    <p:spTree>
      <p:nvGrpSpPr>
        <p:cNvPr id="119" name="Shape 119"/>
        <p:cNvGrpSpPr/>
        <p:nvPr/>
      </p:nvGrpSpPr>
      <p:grpSpPr>
        <a:xfrm>
          <a:off x="0" y="0"/>
          <a:ext cx="0" cy="0"/>
          <a:chOff x="0" y="0"/>
          <a:chExt cx="0" cy="0"/>
        </a:xfrm>
      </p:grpSpPr>
      <p:sp>
        <p:nvSpPr>
          <p:cNvPr id="120" name="Google Shape;120;p23"/>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lt1"/>
                </a:solidFill>
              </a:rPr>
              <a:t>Like my Page, Follow my Instagram, Share my Story...</a:t>
            </a:r>
            <a:endParaRPr>
              <a:solidFill>
                <a:schemeClr val="lt1"/>
              </a:solidFill>
            </a:endParaRPr>
          </a:p>
          <a:p>
            <a:pPr indent="0" lvl="0" marL="0" rtl="0" algn="l">
              <a:spcBef>
                <a:spcPts val="0"/>
              </a:spcBef>
              <a:spcAft>
                <a:spcPts val="0"/>
              </a:spcAft>
              <a:buNone/>
            </a:pPr>
            <a:r>
              <a:t/>
            </a:r>
            <a:endParaRPr/>
          </a:p>
        </p:txBody>
      </p:sp>
      <p:sp>
        <p:nvSpPr>
          <p:cNvPr id="121" name="Google Shape;121;p23"/>
          <p:cNvSpPr txBox="1"/>
          <p:nvPr>
            <p:ph idx="1" type="body"/>
          </p:nvPr>
        </p:nvSpPr>
        <p:spPr>
          <a:xfrm>
            <a:off x="311700" y="1228675"/>
            <a:ext cx="8520600" cy="334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FFFF"/>
                </a:solidFill>
              </a:rPr>
              <a:t>It's essential for your church to have a social media strategy.</a:t>
            </a:r>
            <a:endParaRPr sz="2400">
              <a:solidFill>
                <a:srgbClr val="FFFFFF"/>
              </a:solidFill>
            </a:endParaRPr>
          </a:p>
          <a:p>
            <a:pPr indent="0" lvl="0" marL="0" rtl="0" algn="l">
              <a:spcBef>
                <a:spcPts val="1600"/>
              </a:spcBef>
              <a:spcAft>
                <a:spcPts val="1600"/>
              </a:spcAft>
              <a:buNone/>
            </a:pPr>
            <a:r>
              <a:rPr lang="en" sz="2400">
                <a:solidFill>
                  <a:srgbClr val="FFFFFF"/>
                </a:solidFill>
              </a:rPr>
              <a:t>A strategy</a:t>
            </a:r>
            <a:r>
              <a:rPr lang="en" sz="2400">
                <a:solidFill>
                  <a:srgbClr val="FFFFFF"/>
                </a:solidFill>
              </a:rPr>
              <a:t> should establish a schedule for regularly posting- keeping things up to date for visitors who might be curious about you!</a:t>
            </a:r>
            <a:endParaRPr sz="2400">
              <a:solidFill>
                <a:srgbClr val="FFFFFF"/>
              </a:solidFill>
            </a:endParaRPr>
          </a:p>
        </p:txBody>
      </p:sp>
      <p:pic>
        <p:nvPicPr>
          <p:cNvPr id="122" name="Google Shape;122;p23"/>
          <p:cNvPicPr preferRelativeResize="0"/>
          <p:nvPr/>
        </p:nvPicPr>
        <p:blipFill>
          <a:blip r:embed="rId3">
            <a:alphaModFix/>
          </a:blip>
          <a:stretch>
            <a:fillRect/>
          </a:stretch>
        </p:blipFill>
        <p:spPr>
          <a:xfrm>
            <a:off x="3564275" y="3622800"/>
            <a:ext cx="1517174" cy="15171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6" name="Shape 126"/>
        <p:cNvGrpSpPr/>
        <p:nvPr/>
      </p:nvGrpSpPr>
      <p:grpSpPr>
        <a:xfrm>
          <a:off x="0" y="0"/>
          <a:ext cx="0" cy="0"/>
          <a:chOff x="0" y="0"/>
          <a:chExt cx="0" cy="0"/>
        </a:xfrm>
      </p:grpSpPr>
      <p:sp>
        <p:nvSpPr>
          <p:cNvPr id="127" name="Google Shape;127;p24"/>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How Is your Social MEDIA making an impression? </a:t>
            </a:r>
            <a:r>
              <a:rPr lang="en">
                <a:highlight>
                  <a:schemeClr val="dk1"/>
                </a:highlight>
              </a:rPr>
              <a:t>consider the following:</a:t>
            </a:r>
            <a:endParaRPr>
              <a:highlight>
                <a:schemeClr val="dk1"/>
              </a:highlight>
            </a:endParaRPr>
          </a:p>
        </p:txBody>
      </p:sp>
      <p:sp>
        <p:nvSpPr>
          <p:cNvPr id="128" name="Google Shape;128;p24"/>
          <p:cNvSpPr txBox="1"/>
          <p:nvPr>
            <p:ph idx="1" type="body"/>
          </p:nvPr>
        </p:nvSpPr>
        <p:spPr>
          <a:xfrm>
            <a:off x="311700" y="1712825"/>
            <a:ext cx="8520600" cy="2856000"/>
          </a:xfrm>
          <a:prstGeom prst="rect">
            <a:avLst/>
          </a:prstGeom>
        </p:spPr>
        <p:txBody>
          <a:bodyPr anchorCtr="0" anchor="t" bIns="91425" lIns="91425" spcFirstLastPara="1" rIns="91425" wrap="square" tIns="91425">
            <a:noAutofit/>
          </a:bodyPr>
          <a:lstStyle/>
          <a:p>
            <a:pPr indent="-361950" lvl="0" marL="457200" rtl="0" algn="l">
              <a:spcBef>
                <a:spcPts val="0"/>
              </a:spcBef>
              <a:spcAft>
                <a:spcPts val="0"/>
              </a:spcAft>
              <a:buSzPts val="2100"/>
              <a:buAutoNum type="arabicPeriod"/>
            </a:pPr>
            <a:r>
              <a:rPr lang="en" sz="2100"/>
              <a:t>Can people find my social media linked on our website, and with a search on the platform?</a:t>
            </a:r>
            <a:endParaRPr sz="2100"/>
          </a:p>
          <a:p>
            <a:pPr indent="-361950" lvl="0" marL="457200" rtl="0" algn="l">
              <a:spcBef>
                <a:spcPts val="0"/>
              </a:spcBef>
              <a:spcAft>
                <a:spcPts val="0"/>
              </a:spcAft>
              <a:buSzPts val="2100"/>
              <a:buAutoNum type="arabicPeriod"/>
            </a:pPr>
            <a:r>
              <a:rPr lang="en" sz="2100"/>
              <a:t>Does my social media profile give visitors an idea of what our congregational community is like?</a:t>
            </a:r>
            <a:endParaRPr sz="2100"/>
          </a:p>
          <a:p>
            <a:pPr indent="-361950" lvl="0" marL="457200" rtl="0" algn="l">
              <a:spcBef>
                <a:spcPts val="0"/>
              </a:spcBef>
              <a:spcAft>
                <a:spcPts val="0"/>
              </a:spcAft>
              <a:buSzPts val="2100"/>
              <a:buAutoNum type="arabicPeriod"/>
            </a:pPr>
            <a:r>
              <a:rPr lang="en" sz="2100"/>
              <a:t>Are we posting </a:t>
            </a:r>
            <a:r>
              <a:rPr lang="en" sz="2100"/>
              <a:t>regularly</a:t>
            </a:r>
            <a:r>
              <a:rPr lang="en" sz="2100"/>
              <a:t>, or is the last post </a:t>
            </a:r>
            <a:r>
              <a:rPr lang="en" sz="2100"/>
              <a:t>from 2016</a:t>
            </a:r>
            <a:r>
              <a:rPr lang="en" sz="2100"/>
              <a:t>?</a:t>
            </a:r>
            <a:endParaRPr sz="2100"/>
          </a:p>
        </p:txBody>
      </p:sp>
      <p:pic>
        <p:nvPicPr>
          <p:cNvPr id="129" name="Google Shape;129;p24"/>
          <p:cNvPicPr preferRelativeResize="0"/>
          <p:nvPr/>
        </p:nvPicPr>
        <p:blipFill>
          <a:blip r:embed="rId3">
            <a:alphaModFix/>
          </a:blip>
          <a:stretch>
            <a:fillRect/>
          </a:stretch>
        </p:blipFill>
        <p:spPr>
          <a:xfrm>
            <a:off x="8229600" y="4229100"/>
            <a:ext cx="914400" cy="9144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3" name="Shape 133"/>
        <p:cNvGrpSpPr/>
        <p:nvPr/>
      </p:nvGrpSpPr>
      <p:grpSpPr>
        <a:xfrm>
          <a:off x="0" y="0"/>
          <a:ext cx="0" cy="0"/>
          <a:chOff x="0" y="0"/>
          <a:chExt cx="0" cy="0"/>
        </a:xfrm>
      </p:grpSpPr>
      <p:sp>
        <p:nvSpPr>
          <p:cNvPr id="134" name="Google Shape;134;p25"/>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800"/>
              <a:t>Facebook</a:t>
            </a:r>
            <a:r>
              <a:rPr lang="en" sz="4800"/>
              <a:t>:</a:t>
            </a:r>
            <a:r>
              <a:rPr lang="en"/>
              <a:t> can we be friends?</a:t>
            </a:r>
            <a:endParaRPr/>
          </a:p>
          <a:p>
            <a:pPr indent="0" lvl="0" marL="0" rtl="0" algn="l">
              <a:spcBef>
                <a:spcPts val="0"/>
              </a:spcBef>
              <a:spcAft>
                <a:spcPts val="0"/>
              </a:spcAft>
              <a:buNone/>
            </a:pPr>
            <a:r>
              <a:t/>
            </a:r>
            <a:endParaRPr/>
          </a:p>
        </p:txBody>
      </p:sp>
      <p:sp>
        <p:nvSpPr>
          <p:cNvPr id="135" name="Google Shape;135;p25"/>
          <p:cNvSpPr txBox="1"/>
          <p:nvPr>
            <p:ph idx="1" type="body"/>
          </p:nvPr>
        </p:nvSpPr>
        <p:spPr>
          <a:xfrm>
            <a:off x="311700" y="1228675"/>
            <a:ext cx="3999900" cy="334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500"/>
              <a:t>Make use of Facebook Page instead of Facebook groups.</a:t>
            </a:r>
            <a:endParaRPr sz="2500"/>
          </a:p>
          <a:p>
            <a:pPr indent="0" lvl="0" marL="0" rtl="0" algn="l">
              <a:spcBef>
                <a:spcPts val="1600"/>
              </a:spcBef>
              <a:spcAft>
                <a:spcPts val="1600"/>
              </a:spcAft>
              <a:buNone/>
            </a:pPr>
            <a:r>
              <a:rPr lang="en" sz="2500"/>
              <a:t>Pages allow you to post </a:t>
            </a:r>
            <a:r>
              <a:rPr lang="en" sz="2500">
                <a:highlight>
                  <a:schemeClr val="dk1"/>
                </a:highlight>
              </a:rPr>
              <a:t>photos, videos, events, and more</a:t>
            </a:r>
            <a:r>
              <a:rPr lang="en" sz="2500"/>
              <a:t>.</a:t>
            </a:r>
            <a:endParaRPr sz="2500"/>
          </a:p>
        </p:txBody>
      </p:sp>
      <p:pic>
        <p:nvPicPr>
          <p:cNvPr id="136" name="Google Shape;136;p25"/>
          <p:cNvPicPr preferRelativeResize="0"/>
          <p:nvPr/>
        </p:nvPicPr>
        <p:blipFill rotWithShape="1">
          <a:blip r:embed="rId3">
            <a:alphaModFix/>
          </a:blip>
          <a:srcRect b="3670" l="0" r="0" t="0"/>
          <a:stretch/>
        </p:blipFill>
        <p:spPr>
          <a:xfrm>
            <a:off x="4956475" y="1228675"/>
            <a:ext cx="3785226" cy="36075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 name="Shape 140"/>
        <p:cNvGrpSpPr/>
        <p:nvPr/>
      </p:nvGrpSpPr>
      <p:grpSpPr>
        <a:xfrm>
          <a:off x="0" y="0"/>
          <a:ext cx="0" cy="0"/>
          <a:chOff x="0" y="0"/>
          <a:chExt cx="0" cy="0"/>
        </a:xfrm>
      </p:grpSpPr>
      <p:sp>
        <p:nvSpPr>
          <p:cNvPr id="141" name="Google Shape;141;p26"/>
          <p:cNvSpPr txBox="1"/>
          <p:nvPr>
            <p:ph type="title"/>
          </p:nvPr>
        </p:nvSpPr>
        <p:spPr>
          <a:xfrm>
            <a:off x="265500" y="1081400"/>
            <a:ext cx="4045200" cy="1710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4800"/>
              <a:t>Facebook</a:t>
            </a:r>
            <a:r>
              <a:rPr lang="en" sz="4800"/>
              <a:t>:</a:t>
            </a:r>
            <a:r>
              <a:rPr lang="en" sz="4200"/>
              <a:t>Can We be Friends?</a:t>
            </a:r>
            <a:endParaRPr/>
          </a:p>
        </p:txBody>
      </p:sp>
      <p:sp>
        <p:nvSpPr>
          <p:cNvPr id="142" name="Google Shape;142;p26"/>
          <p:cNvSpPr txBox="1"/>
          <p:nvPr>
            <p:ph idx="1" type="subTitle"/>
          </p:nvPr>
        </p:nvSpPr>
        <p:spPr>
          <a:xfrm>
            <a:off x="265500" y="2845223"/>
            <a:ext cx="4045200" cy="1345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Here are some quick ideas for how your congregation can use Facebook:</a:t>
            </a:r>
            <a:endParaRPr/>
          </a:p>
        </p:txBody>
      </p:sp>
      <p:sp>
        <p:nvSpPr>
          <p:cNvPr id="143" name="Google Shape;143;p26"/>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1600"/>
              <a:t>Post church announcements</a:t>
            </a:r>
            <a:endParaRPr sz="1600"/>
          </a:p>
          <a:p>
            <a:pPr indent="0" lvl="0" marL="0" rtl="0" algn="l">
              <a:spcBef>
                <a:spcPts val="1600"/>
              </a:spcBef>
              <a:spcAft>
                <a:spcPts val="0"/>
              </a:spcAft>
              <a:buNone/>
            </a:pPr>
            <a:r>
              <a:rPr lang="en" sz="1600"/>
              <a:t>Collect and disseminate prayer requests </a:t>
            </a:r>
            <a:endParaRPr sz="1600"/>
          </a:p>
          <a:p>
            <a:pPr indent="0" lvl="0" marL="0" rtl="0" algn="l">
              <a:spcBef>
                <a:spcPts val="1600"/>
              </a:spcBef>
              <a:spcAft>
                <a:spcPts val="0"/>
              </a:spcAft>
              <a:buNone/>
            </a:pPr>
            <a:r>
              <a:rPr lang="en" sz="1600"/>
              <a:t>Share sermons and scripture  </a:t>
            </a:r>
            <a:endParaRPr sz="1600"/>
          </a:p>
          <a:p>
            <a:pPr indent="0" lvl="0" marL="0" rtl="0" algn="l">
              <a:spcBef>
                <a:spcPts val="1600"/>
              </a:spcBef>
              <a:spcAft>
                <a:spcPts val="0"/>
              </a:spcAft>
              <a:buNone/>
            </a:pPr>
            <a:r>
              <a:rPr lang="en" sz="1600"/>
              <a:t>Show off videos and pictures from recent church events.</a:t>
            </a:r>
            <a:endParaRPr sz="1600"/>
          </a:p>
          <a:p>
            <a:pPr indent="0" lvl="0" marL="0" rtl="0" algn="l">
              <a:spcBef>
                <a:spcPts val="1600"/>
              </a:spcBef>
              <a:spcAft>
                <a:spcPts val="0"/>
              </a:spcAft>
              <a:buNone/>
            </a:pPr>
            <a:r>
              <a:rPr lang="en" sz="1600"/>
              <a:t>Share newsletters</a:t>
            </a:r>
            <a:endParaRPr sz="1600"/>
          </a:p>
          <a:p>
            <a:pPr indent="0" lvl="0" marL="0" rtl="0" algn="l">
              <a:spcBef>
                <a:spcPts val="1600"/>
              </a:spcBef>
              <a:spcAft>
                <a:spcPts val="1600"/>
              </a:spcAft>
              <a:buNone/>
            </a:pPr>
            <a:r>
              <a:rPr lang="en" sz="1600"/>
              <a:t>Promote upcoming events</a:t>
            </a:r>
            <a:endParaRPr sz="1600"/>
          </a:p>
        </p:txBody>
      </p:sp>
      <p:pic>
        <p:nvPicPr>
          <p:cNvPr id="144" name="Google Shape;144;p26"/>
          <p:cNvPicPr preferRelativeResize="0"/>
          <p:nvPr/>
        </p:nvPicPr>
        <p:blipFill>
          <a:blip r:embed="rId3">
            <a:alphaModFix/>
          </a:blip>
          <a:stretch>
            <a:fillRect/>
          </a:stretch>
        </p:blipFill>
        <p:spPr>
          <a:xfrm>
            <a:off x="2732526" y="3798001"/>
            <a:ext cx="1345500" cy="1345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Google Shape;149;p27"/>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800"/>
              <a:t>Instagram:</a:t>
            </a:r>
            <a:r>
              <a:rPr lang="en"/>
              <a:t> A picture is worth a thousand words</a:t>
            </a:r>
            <a:endParaRPr/>
          </a:p>
          <a:p>
            <a:pPr indent="0" lvl="0" marL="0" rtl="0" algn="l">
              <a:spcBef>
                <a:spcPts val="0"/>
              </a:spcBef>
              <a:spcAft>
                <a:spcPts val="0"/>
              </a:spcAft>
              <a:buNone/>
            </a:pPr>
            <a:r>
              <a:t/>
            </a:r>
            <a:endParaRPr/>
          </a:p>
        </p:txBody>
      </p:sp>
      <p:sp>
        <p:nvSpPr>
          <p:cNvPr id="150" name="Google Shape;150;p27"/>
          <p:cNvSpPr txBox="1"/>
          <p:nvPr>
            <p:ph idx="1" type="body"/>
          </p:nvPr>
        </p:nvSpPr>
        <p:spPr>
          <a:xfrm>
            <a:off x="311700" y="1228675"/>
            <a:ext cx="3999900" cy="334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500"/>
              <a:t>Instagram is a visual platform- </a:t>
            </a:r>
            <a:r>
              <a:rPr lang="en" sz="2500">
                <a:highlight>
                  <a:schemeClr val="dk1"/>
                </a:highlight>
              </a:rPr>
              <a:t>see your church in action.</a:t>
            </a:r>
            <a:endParaRPr sz="2500">
              <a:highlight>
                <a:schemeClr val="dk1"/>
              </a:highlight>
            </a:endParaRPr>
          </a:p>
          <a:p>
            <a:pPr indent="0" lvl="0" marL="0" rtl="0" algn="l">
              <a:spcBef>
                <a:spcPts val="1600"/>
              </a:spcBef>
              <a:spcAft>
                <a:spcPts val="0"/>
              </a:spcAft>
              <a:buNone/>
            </a:pPr>
            <a:r>
              <a:rPr lang="en" sz="2500"/>
              <a:t>Has features that emphasize storytelling and sharing.</a:t>
            </a:r>
            <a:endParaRPr sz="2500"/>
          </a:p>
          <a:p>
            <a:pPr indent="0" lvl="0" marL="0" rtl="0" algn="l">
              <a:spcBef>
                <a:spcPts val="1600"/>
              </a:spcBef>
              <a:spcAft>
                <a:spcPts val="1600"/>
              </a:spcAft>
              <a:buNone/>
            </a:pPr>
            <a:r>
              <a:t/>
            </a:r>
            <a:endParaRPr/>
          </a:p>
        </p:txBody>
      </p:sp>
      <p:pic>
        <p:nvPicPr>
          <p:cNvPr id="151" name="Google Shape;151;p27"/>
          <p:cNvPicPr preferRelativeResize="0"/>
          <p:nvPr/>
        </p:nvPicPr>
        <p:blipFill rotWithShape="1">
          <a:blip r:embed="rId3">
            <a:alphaModFix/>
          </a:blip>
          <a:srcRect b="0" l="0" r="0" t="8466"/>
          <a:stretch/>
        </p:blipFill>
        <p:spPr>
          <a:xfrm>
            <a:off x="5731400" y="1093850"/>
            <a:ext cx="2739774" cy="39923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5" name="Shape 155"/>
        <p:cNvGrpSpPr/>
        <p:nvPr/>
      </p:nvGrpSpPr>
      <p:grpSpPr>
        <a:xfrm>
          <a:off x="0" y="0"/>
          <a:ext cx="0" cy="0"/>
          <a:chOff x="0" y="0"/>
          <a:chExt cx="0" cy="0"/>
        </a:xfrm>
      </p:grpSpPr>
      <p:sp>
        <p:nvSpPr>
          <p:cNvPr id="156" name="Google Shape;156;p28"/>
          <p:cNvSpPr txBox="1"/>
          <p:nvPr>
            <p:ph type="title"/>
          </p:nvPr>
        </p:nvSpPr>
        <p:spPr>
          <a:xfrm>
            <a:off x="265500" y="1081400"/>
            <a:ext cx="4045200" cy="1710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4800"/>
              <a:t>Instagram:</a:t>
            </a:r>
            <a:r>
              <a:rPr lang="en" sz="4200"/>
              <a:t> A picture is worth a thousand words</a:t>
            </a:r>
            <a:endParaRPr/>
          </a:p>
        </p:txBody>
      </p:sp>
      <p:sp>
        <p:nvSpPr>
          <p:cNvPr id="157" name="Google Shape;157;p28"/>
          <p:cNvSpPr txBox="1"/>
          <p:nvPr>
            <p:ph idx="1" type="subTitle"/>
          </p:nvPr>
        </p:nvSpPr>
        <p:spPr>
          <a:xfrm>
            <a:off x="265500" y="2845223"/>
            <a:ext cx="4045200" cy="1345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Here are some quick ideas for how your congregation can use Instagram:</a:t>
            </a:r>
            <a:endParaRPr/>
          </a:p>
        </p:txBody>
      </p:sp>
      <p:sp>
        <p:nvSpPr>
          <p:cNvPr id="158" name="Google Shape;158;p28"/>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1600"/>
              <a:t>Share Scripture and quotes from a sermon </a:t>
            </a:r>
            <a:endParaRPr sz="1600"/>
          </a:p>
          <a:p>
            <a:pPr indent="0" lvl="0" marL="0" rtl="0" algn="l">
              <a:spcBef>
                <a:spcPts val="1600"/>
              </a:spcBef>
              <a:spcAft>
                <a:spcPts val="0"/>
              </a:spcAft>
              <a:buNone/>
            </a:pPr>
            <a:r>
              <a:rPr lang="en" sz="1600"/>
              <a:t>Have the youth group “take over” for a Sunday</a:t>
            </a:r>
            <a:endParaRPr sz="1600"/>
          </a:p>
          <a:p>
            <a:pPr indent="0" lvl="0" marL="0" rtl="0" algn="l">
              <a:spcBef>
                <a:spcPts val="1600"/>
              </a:spcBef>
              <a:spcAft>
                <a:spcPts val="0"/>
              </a:spcAft>
              <a:buNone/>
            </a:pPr>
            <a:r>
              <a:rPr lang="en" sz="1600"/>
              <a:t>Document church activities and outings </a:t>
            </a:r>
            <a:endParaRPr sz="1600"/>
          </a:p>
          <a:p>
            <a:pPr indent="0" lvl="0" marL="0" rtl="0" algn="l">
              <a:spcBef>
                <a:spcPts val="1600"/>
              </a:spcBef>
              <a:spcAft>
                <a:spcPts val="0"/>
              </a:spcAft>
              <a:buNone/>
            </a:pPr>
            <a:r>
              <a:rPr lang="en" sz="1600"/>
              <a:t>Announce special events </a:t>
            </a:r>
            <a:endParaRPr sz="1600"/>
          </a:p>
          <a:p>
            <a:pPr indent="0" lvl="0" marL="0" rtl="0" algn="l">
              <a:spcBef>
                <a:spcPts val="1600"/>
              </a:spcBef>
              <a:spcAft>
                <a:spcPts val="0"/>
              </a:spcAft>
              <a:buNone/>
            </a:pPr>
            <a:r>
              <a:rPr lang="en" sz="1600"/>
              <a:t>Celebrate milestones </a:t>
            </a:r>
            <a:endParaRPr sz="1600"/>
          </a:p>
          <a:p>
            <a:pPr indent="0" lvl="0" marL="0" rtl="0" algn="l">
              <a:spcBef>
                <a:spcPts val="1600"/>
              </a:spcBef>
              <a:spcAft>
                <a:spcPts val="1600"/>
              </a:spcAft>
              <a:buNone/>
            </a:pPr>
            <a:r>
              <a:rPr lang="en" sz="1600"/>
              <a:t>Show the church in action</a:t>
            </a:r>
            <a:endParaRPr sz="1600"/>
          </a:p>
        </p:txBody>
      </p:sp>
      <p:pic>
        <p:nvPicPr>
          <p:cNvPr id="159" name="Google Shape;159;p28"/>
          <p:cNvPicPr preferRelativeResize="0"/>
          <p:nvPr/>
        </p:nvPicPr>
        <p:blipFill>
          <a:blip r:embed="rId3">
            <a:alphaModFix/>
          </a:blip>
          <a:stretch>
            <a:fillRect/>
          </a:stretch>
        </p:blipFill>
        <p:spPr>
          <a:xfrm>
            <a:off x="2872475" y="3798000"/>
            <a:ext cx="1345500" cy="13455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Google Shape;164;p29"/>
          <p:cNvSpPr txBox="1"/>
          <p:nvPr>
            <p:ph type="title"/>
          </p:nvPr>
        </p:nvSpPr>
        <p:spPr>
          <a:xfrm>
            <a:off x="2802750" y="802500"/>
            <a:ext cx="3538500" cy="35385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Extra quick Tips!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 name="Shape 168"/>
        <p:cNvGrpSpPr/>
        <p:nvPr/>
      </p:nvGrpSpPr>
      <p:grpSpPr>
        <a:xfrm>
          <a:off x="0" y="0"/>
          <a:ext cx="0" cy="0"/>
          <a:chOff x="0" y="0"/>
          <a:chExt cx="0" cy="0"/>
        </a:xfrm>
      </p:grpSpPr>
      <p:sp>
        <p:nvSpPr>
          <p:cNvPr id="169" name="Google Shape;169;p30"/>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6000"/>
              <a:t>WHat Do I need to Get started?</a:t>
            </a:r>
            <a:endParaRPr sz="6000"/>
          </a:p>
        </p:txBody>
      </p:sp>
      <p:sp>
        <p:nvSpPr>
          <p:cNvPr id="170" name="Google Shape;170;p30"/>
          <p:cNvSpPr txBox="1"/>
          <p:nvPr>
            <p:ph idx="1" type="body"/>
          </p:nvPr>
        </p:nvSpPr>
        <p:spPr>
          <a:xfrm>
            <a:off x="311700" y="1237625"/>
            <a:ext cx="8520600" cy="3331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sz="3000"/>
              <a:t>A </a:t>
            </a:r>
            <a:r>
              <a:rPr lang="en" sz="3000">
                <a:highlight>
                  <a:schemeClr val="dk1"/>
                </a:highlight>
              </a:rPr>
              <a:t>willing</a:t>
            </a:r>
            <a:r>
              <a:rPr lang="en" sz="3000"/>
              <a:t> rostered minister, administrative assistant, or volunteer who is ready to learn; and a computer (and phone)! </a:t>
            </a:r>
            <a:endParaRPr sz="3000"/>
          </a:p>
        </p:txBody>
      </p:sp>
      <p:pic>
        <p:nvPicPr>
          <p:cNvPr id="171" name="Google Shape;171;p30"/>
          <p:cNvPicPr preferRelativeResize="0"/>
          <p:nvPr/>
        </p:nvPicPr>
        <p:blipFill rotWithShape="1">
          <a:blip r:embed="rId3">
            <a:alphaModFix/>
          </a:blip>
          <a:srcRect b="12984" l="3417" r="5216" t="17619"/>
          <a:stretch/>
        </p:blipFill>
        <p:spPr>
          <a:xfrm>
            <a:off x="8015850" y="4439000"/>
            <a:ext cx="1128150" cy="8569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5" name="Shape 175"/>
        <p:cNvGrpSpPr/>
        <p:nvPr/>
      </p:nvGrpSpPr>
      <p:grpSpPr>
        <a:xfrm>
          <a:off x="0" y="0"/>
          <a:ext cx="0" cy="0"/>
          <a:chOff x="0" y="0"/>
          <a:chExt cx="0" cy="0"/>
        </a:xfrm>
      </p:grpSpPr>
      <p:sp>
        <p:nvSpPr>
          <p:cNvPr id="176" name="Google Shape;176;p31"/>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6000"/>
              <a:t>What’s in a Name?</a:t>
            </a:r>
            <a:endParaRPr sz="6000"/>
          </a:p>
        </p:txBody>
      </p:sp>
      <p:sp>
        <p:nvSpPr>
          <p:cNvPr id="177" name="Google Shape;177;p31"/>
          <p:cNvSpPr txBox="1"/>
          <p:nvPr>
            <p:ph idx="1" type="body"/>
          </p:nvPr>
        </p:nvSpPr>
        <p:spPr>
          <a:xfrm>
            <a:off x="311700" y="1289800"/>
            <a:ext cx="8520600" cy="3279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000"/>
              <a:t>Selecting a clear username is important! </a:t>
            </a:r>
            <a:r>
              <a:rPr lang="en" sz="3000">
                <a:highlight>
                  <a:schemeClr val="dk1"/>
                </a:highlight>
              </a:rPr>
              <a:t>This is how folks find your congregation!</a:t>
            </a:r>
            <a:endParaRPr sz="3000">
              <a:highlight>
                <a:schemeClr val="dk1"/>
              </a:highlight>
            </a:endParaRPr>
          </a:p>
          <a:p>
            <a:pPr indent="0" lvl="0" marL="0" rtl="0" algn="l">
              <a:spcBef>
                <a:spcPts val="1600"/>
              </a:spcBef>
              <a:spcAft>
                <a:spcPts val="1600"/>
              </a:spcAft>
              <a:buNone/>
            </a:pPr>
            <a:r>
              <a:rPr lang="en" sz="3000"/>
              <a:t>Keep usernames consistent across platforms, it makes your congregation easier to find</a:t>
            </a:r>
            <a:endParaRPr sz="3000"/>
          </a:p>
        </p:txBody>
      </p:sp>
      <p:pic>
        <p:nvPicPr>
          <p:cNvPr id="178" name="Google Shape;178;p31"/>
          <p:cNvPicPr preferRelativeResize="0"/>
          <p:nvPr/>
        </p:nvPicPr>
        <p:blipFill>
          <a:blip r:embed="rId3">
            <a:alphaModFix/>
          </a:blip>
          <a:stretch>
            <a:fillRect/>
          </a:stretch>
        </p:blipFill>
        <p:spPr>
          <a:xfrm>
            <a:off x="7464350" y="3708550"/>
            <a:ext cx="1633025" cy="1384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 name="Shape 61"/>
        <p:cNvGrpSpPr/>
        <p:nvPr/>
      </p:nvGrpSpPr>
      <p:grpSpPr>
        <a:xfrm>
          <a:off x="0" y="0"/>
          <a:ext cx="0" cy="0"/>
          <a:chOff x="0" y="0"/>
          <a:chExt cx="0" cy="0"/>
        </a:xfrm>
      </p:grpSpPr>
      <p:sp>
        <p:nvSpPr>
          <p:cNvPr id="62" name="Google Shape;62;p14"/>
          <p:cNvSpPr txBox="1"/>
          <p:nvPr>
            <p:ph type="title"/>
          </p:nvPr>
        </p:nvSpPr>
        <p:spPr>
          <a:xfrm>
            <a:off x="2802750" y="802500"/>
            <a:ext cx="3538500" cy="35385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Let’s introduce ourselves!</a:t>
            </a:r>
            <a:endParaRPr/>
          </a:p>
          <a:p>
            <a:pPr indent="0" lvl="0" marL="0" rtl="0" algn="ctr">
              <a:spcBef>
                <a:spcPts val="0"/>
              </a:spcBef>
              <a:spcAft>
                <a:spcPts val="0"/>
              </a:spcAft>
              <a:buNone/>
            </a:pPr>
            <a:r>
              <a:t/>
            </a:r>
            <a:endParaRPr/>
          </a:p>
        </p:txBody>
      </p:sp>
      <p:pic>
        <p:nvPicPr>
          <p:cNvPr id="63" name="Google Shape;63;p14"/>
          <p:cNvPicPr preferRelativeResize="0"/>
          <p:nvPr/>
        </p:nvPicPr>
        <p:blipFill>
          <a:blip r:embed="rId3">
            <a:alphaModFix/>
          </a:blip>
          <a:stretch>
            <a:fillRect/>
          </a:stretch>
        </p:blipFill>
        <p:spPr>
          <a:xfrm>
            <a:off x="3842587" y="2882175"/>
            <a:ext cx="1458825" cy="14588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2" name="Shape 182"/>
        <p:cNvGrpSpPr/>
        <p:nvPr/>
      </p:nvGrpSpPr>
      <p:grpSpPr>
        <a:xfrm>
          <a:off x="0" y="0"/>
          <a:ext cx="0" cy="0"/>
          <a:chOff x="0" y="0"/>
          <a:chExt cx="0" cy="0"/>
        </a:xfrm>
      </p:grpSpPr>
      <p:sp>
        <p:nvSpPr>
          <p:cNvPr id="183" name="Google Shape;183;p32"/>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6000"/>
              <a:t>Be prepared and Schedule Ahead!</a:t>
            </a:r>
            <a:endParaRPr sz="6000"/>
          </a:p>
        </p:txBody>
      </p:sp>
      <p:sp>
        <p:nvSpPr>
          <p:cNvPr id="184" name="Google Shape;184;p32"/>
          <p:cNvSpPr txBox="1"/>
          <p:nvPr>
            <p:ph idx="1" type="body"/>
          </p:nvPr>
        </p:nvSpPr>
        <p:spPr>
          <a:xfrm>
            <a:off x="311700" y="1289800"/>
            <a:ext cx="8520600" cy="3279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t>Make</a:t>
            </a:r>
            <a:r>
              <a:rPr lang="en" sz="2400"/>
              <a:t> use of </a:t>
            </a:r>
            <a:r>
              <a:rPr lang="en" sz="2400">
                <a:highlight>
                  <a:schemeClr val="dk1"/>
                </a:highlight>
              </a:rPr>
              <a:t>scheduling tools</a:t>
            </a:r>
            <a:r>
              <a:rPr lang="en" sz="2400"/>
              <a:t> that many websites and social media platforms provide. This allows your content to be posted on a regular basis, without a lot of upkeep!</a:t>
            </a:r>
            <a:endParaRPr sz="2400"/>
          </a:p>
          <a:p>
            <a:pPr indent="0" lvl="0" marL="0" rtl="0" algn="l">
              <a:spcBef>
                <a:spcPts val="1600"/>
              </a:spcBef>
              <a:spcAft>
                <a:spcPts val="1600"/>
              </a:spcAft>
              <a:buNone/>
            </a:pPr>
            <a:r>
              <a:rPr lang="en" sz="2400"/>
              <a:t>Try to post </a:t>
            </a:r>
            <a:r>
              <a:rPr lang="en" sz="2400">
                <a:highlight>
                  <a:schemeClr val="dk1"/>
                </a:highlight>
              </a:rPr>
              <a:t>1-2 times per week</a:t>
            </a:r>
            <a:r>
              <a:rPr lang="en" sz="2400"/>
              <a:t> to start on one platform (website, Instagram, Facebook, etc.), then build up from there.</a:t>
            </a:r>
            <a:endParaRPr sz="2400"/>
          </a:p>
        </p:txBody>
      </p:sp>
      <p:pic>
        <p:nvPicPr>
          <p:cNvPr id="185" name="Google Shape;185;p32"/>
          <p:cNvPicPr preferRelativeResize="0"/>
          <p:nvPr/>
        </p:nvPicPr>
        <p:blipFill rotWithShape="1">
          <a:blip r:embed="rId3">
            <a:alphaModFix/>
          </a:blip>
          <a:srcRect b="16375" l="20645" r="20966" t="13132"/>
          <a:stretch/>
        </p:blipFill>
        <p:spPr>
          <a:xfrm>
            <a:off x="8048500" y="3820875"/>
            <a:ext cx="1095500" cy="132262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9" name="Shape 189"/>
        <p:cNvGrpSpPr/>
        <p:nvPr/>
      </p:nvGrpSpPr>
      <p:grpSpPr>
        <a:xfrm>
          <a:off x="0" y="0"/>
          <a:ext cx="0" cy="0"/>
          <a:chOff x="0" y="0"/>
          <a:chExt cx="0" cy="0"/>
        </a:xfrm>
      </p:grpSpPr>
      <p:sp>
        <p:nvSpPr>
          <p:cNvPr id="190" name="Google Shape;190;p33"/>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6000"/>
              <a:t>Who Should Have access to Update Our website and Social Media</a:t>
            </a:r>
            <a:endParaRPr sz="6000"/>
          </a:p>
        </p:txBody>
      </p:sp>
      <p:sp>
        <p:nvSpPr>
          <p:cNvPr id="191" name="Google Shape;191;p33"/>
          <p:cNvSpPr txBox="1"/>
          <p:nvPr>
            <p:ph idx="1" type="body"/>
          </p:nvPr>
        </p:nvSpPr>
        <p:spPr>
          <a:xfrm>
            <a:off x="311700" y="2181950"/>
            <a:ext cx="8520600" cy="2386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000"/>
              <a:t>R</a:t>
            </a:r>
            <a:r>
              <a:rPr lang="en" sz="3000"/>
              <a:t>elevant leaders, staff, and volunteers within the congregation.</a:t>
            </a:r>
            <a:endParaRPr sz="3000"/>
          </a:p>
          <a:p>
            <a:pPr indent="0" lvl="0" marL="0" rtl="0" algn="l">
              <a:spcBef>
                <a:spcPts val="1600"/>
              </a:spcBef>
              <a:spcAft>
                <a:spcPts val="1600"/>
              </a:spcAft>
              <a:buNone/>
            </a:pPr>
            <a:r>
              <a:rPr lang="en" sz="3000"/>
              <a:t>Be sure to </a:t>
            </a:r>
            <a:r>
              <a:rPr lang="en" sz="3000">
                <a:highlight>
                  <a:schemeClr val="dk1"/>
                </a:highlight>
              </a:rPr>
              <a:t>transfer login info</a:t>
            </a:r>
            <a:r>
              <a:rPr lang="en" sz="3000"/>
              <a:t> when necessary.</a:t>
            </a:r>
            <a:endParaRPr sz="3000"/>
          </a:p>
        </p:txBody>
      </p:sp>
      <p:pic>
        <p:nvPicPr>
          <p:cNvPr id="192" name="Google Shape;192;p33"/>
          <p:cNvPicPr preferRelativeResize="0"/>
          <p:nvPr/>
        </p:nvPicPr>
        <p:blipFill>
          <a:blip r:embed="rId3">
            <a:alphaModFix/>
          </a:blip>
          <a:stretch>
            <a:fillRect/>
          </a:stretch>
        </p:blipFill>
        <p:spPr>
          <a:xfrm>
            <a:off x="8229600" y="4229100"/>
            <a:ext cx="914400" cy="9144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6" name="Shape 196"/>
        <p:cNvGrpSpPr/>
        <p:nvPr/>
      </p:nvGrpSpPr>
      <p:grpSpPr>
        <a:xfrm>
          <a:off x="0" y="0"/>
          <a:ext cx="0" cy="0"/>
          <a:chOff x="0" y="0"/>
          <a:chExt cx="0" cy="0"/>
        </a:xfrm>
      </p:grpSpPr>
      <p:sp>
        <p:nvSpPr>
          <p:cNvPr id="197" name="Google Shape;197;p34"/>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800"/>
              <a:t>Engage Online!</a:t>
            </a:r>
            <a:endParaRPr sz="4800"/>
          </a:p>
        </p:txBody>
      </p:sp>
      <p:sp>
        <p:nvSpPr>
          <p:cNvPr id="198" name="Google Shape;198;p34"/>
          <p:cNvSpPr txBox="1"/>
          <p:nvPr>
            <p:ph idx="1" type="body"/>
          </p:nvPr>
        </p:nvSpPr>
        <p:spPr>
          <a:xfrm>
            <a:off x="311700" y="1211150"/>
            <a:ext cx="8520600" cy="3357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t>Like comments that </a:t>
            </a:r>
            <a:r>
              <a:rPr lang="en" sz="2400">
                <a:highlight>
                  <a:schemeClr val="dk1"/>
                </a:highlight>
              </a:rPr>
              <a:t>foster good online community.</a:t>
            </a:r>
            <a:endParaRPr sz="2400"/>
          </a:p>
          <a:p>
            <a:pPr indent="0" lvl="0" marL="0" rtl="0" algn="l">
              <a:spcBef>
                <a:spcPts val="1600"/>
              </a:spcBef>
              <a:spcAft>
                <a:spcPts val="0"/>
              </a:spcAft>
              <a:buNone/>
            </a:pPr>
            <a:r>
              <a:rPr lang="en" sz="2400">
                <a:highlight>
                  <a:schemeClr val="dk1"/>
                </a:highlight>
              </a:rPr>
              <a:t>Share from others accounts.</a:t>
            </a:r>
            <a:r>
              <a:rPr lang="en" sz="2400"/>
              <a:t> Posts don’t always have to be </a:t>
            </a:r>
            <a:r>
              <a:rPr lang="en" sz="2400"/>
              <a:t>originally</a:t>
            </a:r>
            <a:r>
              <a:rPr lang="en" sz="2400"/>
              <a:t> from your congregation!</a:t>
            </a:r>
            <a:endParaRPr sz="2400"/>
          </a:p>
          <a:p>
            <a:pPr indent="0" lvl="0" marL="0" rtl="0" algn="l">
              <a:spcBef>
                <a:spcPts val="1600"/>
              </a:spcBef>
              <a:spcAft>
                <a:spcPts val="0"/>
              </a:spcAft>
              <a:buNone/>
            </a:pPr>
            <a:r>
              <a:rPr lang="en" sz="2400">
                <a:highlight>
                  <a:schemeClr val="dk1"/>
                </a:highlight>
              </a:rPr>
              <a:t>The Virginia Synod and ELCA</a:t>
            </a:r>
            <a:r>
              <a:rPr lang="en" sz="2400"/>
              <a:t> produce graphics that cover major church occasions</a:t>
            </a:r>
            <a:endParaRPr sz="3000"/>
          </a:p>
          <a:p>
            <a:pPr indent="0" lvl="0" marL="0" rtl="0" algn="l">
              <a:spcBef>
                <a:spcPts val="1600"/>
              </a:spcBef>
              <a:spcAft>
                <a:spcPts val="1600"/>
              </a:spcAft>
              <a:buNone/>
            </a:pPr>
            <a:r>
              <a:t/>
            </a:r>
            <a:endParaRPr sz="24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 name="Shape 202"/>
        <p:cNvGrpSpPr/>
        <p:nvPr/>
      </p:nvGrpSpPr>
      <p:grpSpPr>
        <a:xfrm>
          <a:off x="0" y="0"/>
          <a:ext cx="0" cy="0"/>
          <a:chOff x="0" y="0"/>
          <a:chExt cx="0" cy="0"/>
        </a:xfrm>
      </p:grpSpPr>
      <p:sp>
        <p:nvSpPr>
          <p:cNvPr id="203" name="Google Shape;203;p35"/>
          <p:cNvSpPr txBox="1"/>
          <p:nvPr>
            <p:ph type="title"/>
          </p:nvPr>
        </p:nvSpPr>
        <p:spPr>
          <a:xfrm>
            <a:off x="311700" y="852850"/>
            <a:ext cx="8520600" cy="1981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8000"/>
              <a:t>Do You have any questions?</a:t>
            </a:r>
            <a:endParaRPr sz="8000"/>
          </a:p>
        </p:txBody>
      </p:sp>
      <p:pic>
        <p:nvPicPr>
          <p:cNvPr id="204" name="Google Shape;204;p35"/>
          <p:cNvPicPr preferRelativeResize="0"/>
          <p:nvPr/>
        </p:nvPicPr>
        <p:blipFill>
          <a:blip r:embed="rId3">
            <a:alphaModFix/>
          </a:blip>
          <a:stretch>
            <a:fillRect/>
          </a:stretch>
        </p:blipFill>
        <p:spPr>
          <a:xfrm>
            <a:off x="3253287" y="2506075"/>
            <a:ext cx="2637425" cy="26374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 name="Shape 208"/>
        <p:cNvGrpSpPr/>
        <p:nvPr/>
      </p:nvGrpSpPr>
      <p:grpSpPr>
        <a:xfrm>
          <a:off x="0" y="0"/>
          <a:ext cx="0" cy="0"/>
          <a:chOff x="0" y="0"/>
          <a:chExt cx="0" cy="0"/>
        </a:xfrm>
      </p:grpSpPr>
      <p:sp>
        <p:nvSpPr>
          <p:cNvPr id="209" name="Google Shape;209;p36"/>
          <p:cNvSpPr txBox="1"/>
          <p:nvPr>
            <p:ph type="title"/>
          </p:nvPr>
        </p:nvSpPr>
        <p:spPr>
          <a:xfrm>
            <a:off x="2802750" y="802500"/>
            <a:ext cx="3538500" cy="35385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Thank you for your time today!</a:t>
            </a:r>
            <a:endParaRPr/>
          </a:p>
          <a:p>
            <a:pPr indent="0" lvl="0" marL="0" rtl="0" algn="ctr">
              <a:spcBef>
                <a:spcPts val="0"/>
              </a:spcBef>
              <a:spcAft>
                <a:spcPts val="0"/>
              </a:spcAft>
              <a:buNone/>
            </a:pPr>
            <a:r>
              <a:t/>
            </a:r>
            <a:endParaRPr/>
          </a:p>
        </p:txBody>
      </p:sp>
      <p:pic>
        <p:nvPicPr>
          <p:cNvPr id="210" name="Google Shape;210;p36"/>
          <p:cNvPicPr preferRelativeResize="0"/>
          <p:nvPr/>
        </p:nvPicPr>
        <p:blipFill>
          <a:blip r:embed="rId3">
            <a:alphaModFix/>
          </a:blip>
          <a:stretch>
            <a:fillRect/>
          </a:stretch>
        </p:blipFill>
        <p:spPr>
          <a:xfrm>
            <a:off x="3817625" y="2832250"/>
            <a:ext cx="1508750" cy="15087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 name="Shape 67"/>
        <p:cNvGrpSpPr/>
        <p:nvPr/>
      </p:nvGrpSpPr>
      <p:grpSpPr>
        <a:xfrm>
          <a:off x="0" y="0"/>
          <a:ext cx="0" cy="0"/>
          <a:chOff x="0" y="0"/>
          <a:chExt cx="0" cy="0"/>
        </a:xfrm>
      </p:grpSpPr>
      <p:sp>
        <p:nvSpPr>
          <p:cNvPr id="68" name="Google Shape;68;p15"/>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Does a First Impression Online Matter?</a:t>
            </a:r>
            <a:endParaRPr/>
          </a:p>
        </p:txBody>
      </p:sp>
      <p:sp>
        <p:nvSpPr>
          <p:cNvPr id="69" name="Google Shape;69;p15"/>
          <p:cNvSpPr txBox="1"/>
          <p:nvPr>
            <p:ph idx="1" type="body"/>
          </p:nvPr>
        </p:nvSpPr>
        <p:spPr>
          <a:xfrm>
            <a:off x="311700" y="1179700"/>
            <a:ext cx="6969300" cy="3389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t>When you want to learn about something, you </a:t>
            </a:r>
            <a:r>
              <a:rPr lang="en" sz="2400">
                <a:highlight>
                  <a:schemeClr val="dk1"/>
                </a:highlight>
              </a:rPr>
              <a:t>Google it</a:t>
            </a:r>
            <a:r>
              <a:rPr lang="en" sz="2400"/>
              <a:t>, the same goes for learning about a new church home.</a:t>
            </a:r>
            <a:endParaRPr sz="2400"/>
          </a:p>
          <a:p>
            <a:pPr indent="0" lvl="0" marL="0" rtl="0" algn="l">
              <a:spcBef>
                <a:spcPts val="1600"/>
              </a:spcBef>
              <a:spcAft>
                <a:spcPts val="0"/>
              </a:spcAft>
              <a:buNone/>
            </a:pPr>
            <a:r>
              <a:rPr lang="en" sz="2400"/>
              <a:t>Your church’s website and social media profiles are </a:t>
            </a:r>
            <a:r>
              <a:rPr lang="en" sz="2400">
                <a:highlight>
                  <a:schemeClr val="dk1"/>
                </a:highlight>
              </a:rPr>
              <a:t>your new front door</a:t>
            </a:r>
            <a:r>
              <a:rPr lang="en" sz="2400"/>
              <a:t>.</a:t>
            </a:r>
            <a:endParaRPr i="1" sz="2400">
              <a:highlight>
                <a:schemeClr val="dk1"/>
              </a:highlight>
            </a:endParaRPr>
          </a:p>
          <a:p>
            <a:pPr indent="0" lvl="0" marL="0" rtl="0" algn="l">
              <a:spcBef>
                <a:spcPts val="1600"/>
              </a:spcBef>
              <a:spcAft>
                <a:spcPts val="1600"/>
              </a:spcAft>
              <a:buNone/>
            </a:pPr>
            <a:r>
              <a:t/>
            </a:r>
            <a:endParaRPr sz="2400"/>
          </a:p>
        </p:txBody>
      </p:sp>
      <p:pic>
        <p:nvPicPr>
          <p:cNvPr id="70" name="Google Shape;70;p15"/>
          <p:cNvPicPr preferRelativeResize="0"/>
          <p:nvPr/>
        </p:nvPicPr>
        <p:blipFill>
          <a:blip r:embed="rId3">
            <a:alphaModFix/>
          </a:blip>
          <a:stretch>
            <a:fillRect/>
          </a:stretch>
        </p:blipFill>
        <p:spPr>
          <a:xfrm>
            <a:off x="7107375" y="1889375"/>
            <a:ext cx="1969750" cy="19697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accent4"/>
        </a:solidFill>
      </p:bgPr>
    </p:bg>
    <p:spTree>
      <p:nvGrpSpPr>
        <p:cNvPr id="74" name="Shape 74"/>
        <p:cNvGrpSpPr/>
        <p:nvPr/>
      </p:nvGrpSpPr>
      <p:grpSpPr>
        <a:xfrm>
          <a:off x="0" y="0"/>
          <a:ext cx="0" cy="0"/>
          <a:chOff x="0" y="0"/>
          <a:chExt cx="0" cy="0"/>
        </a:xfrm>
      </p:grpSpPr>
      <p:sp>
        <p:nvSpPr>
          <p:cNvPr id="75" name="Google Shape;75;p16"/>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lt1"/>
                </a:solidFill>
              </a:rPr>
              <a:t>Building a “Mighty” Church Website</a:t>
            </a:r>
            <a:endParaRPr>
              <a:solidFill>
                <a:schemeClr val="lt1"/>
              </a:solidFill>
            </a:endParaRPr>
          </a:p>
          <a:p>
            <a:pPr indent="0" lvl="0" marL="0" rtl="0" algn="l">
              <a:spcBef>
                <a:spcPts val="0"/>
              </a:spcBef>
              <a:spcAft>
                <a:spcPts val="0"/>
              </a:spcAft>
              <a:buNone/>
            </a:pPr>
            <a:r>
              <a:t/>
            </a:r>
            <a:endParaRPr/>
          </a:p>
        </p:txBody>
      </p:sp>
      <p:sp>
        <p:nvSpPr>
          <p:cNvPr id="76" name="Google Shape;76;p16"/>
          <p:cNvSpPr txBox="1"/>
          <p:nvPr>
            <p:ph idx="1" type="body"/>
          </p:nvPr>
        </p:nvSpPr>
        <p:spPr>
          <a:xfrm>
            <a:off x="311700" y="1228675"/>
            <a:ext cx="8520600" cy="334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500">
                <a:solidFill>
                  <a:srgbClr val="FFFFFF"/>
                </a:solidFill>
              </a:rPr>
              <a:t>Your website is a cornerstone for your congregation’s digital presence.</a:t>
            </a:r>
            <a:endParaRPr sz="2500">
              <a:solidFill>
                <a:srgbClr val="FFFFFF"/>
              </a:solidFill>
            </a:endParaRPr>
          </a:p>
          <a:p>
            <a:pPr indent="0" lvl="0" marL="0" rtl="0" algn="l">
              <a:spcBef>
                <a:spcPts val="1600"/>
              </a:spcBef>
              <a:spcAft>
                <a:spcPts val="1600"/>
              </a:spcAft>
              <a:buNone/>
            </a:pPr>
            <a:r>
              <a:rPr lang="en" sz="2500">
                <a:solidFill>
                  <a:srgbClr val="FFFFFF"/>
                </a:solidFill>
              </a:rPr>
              <a:t>Websites can be just as much for visitors as they are for your congregational community!</a:t>
            </a:r>
            <a:endParaRPr sz="2500">
              <a:solidFill>
                <a:srgbClr val="FFFFFF"/>
              </a:solidFill>
            </a:endParaRPr>
          </a:p>
        </p:txBody>
      </p:sp>
      <p:pic>
        <p:nvPicPr>
          <p:cNvPr id="77" name="Google Shape;77;p16"/>
          <p:cNvPicPr preferRelativeResize="0"/>
          <p:nvPr/>
        </p:nvPicPr>
        <p:blipFill rotWithShape="1">
          <a:blip r:embed="rId3">
            <a:alphaModFix/>
          </a:blip>
          <a:srcRect b="22000" l="0" r="0" t="20840"/>
          <a:stretch/>
        </p:blipFill>
        <p:spPr>
          <a:xfrm>
            <a:off x="3023702" y="3351550"/>
            <a:ext cx="2965700" cy="16951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1" name="Shape 81"/>
        <p:cNvGrpSpPr/>
        <p:nvPr/>
      </p:nvGrpSpPr>
      <p:grpSpPr>
        <a:xfrm>
          <a:off x="0" y="0"/>
          <a:ext cx="0" cy="0"/>
          <a:chOff x="0" y="0"/>
          <a:chExt cx="0" cy="0"/>
        </a:xfrm>
      </p:grpSpPr>
      <p:sp>
        <p:nvSpPr>
          <p:cNvPr id="82" name="Google Shape;82;p17"/>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How Is Your Website making an impression?</a:t>
            </a:r>
            <a:r>
              <a:rPr lang="en"/>
              <a:t> </a:t>
            </a:r>
            <a:r>
              <a:rPr lang="en">
                <a:highlight>
                  <a:schemeClr val="dk1"/>
                </a:highlight>
              </a:rPr>
              <a:t>consider the following:</a:t>
            </a:r>
            <a:endParaRPr>
              <a:highlight>
                <a:schemeClr val="dk1"/>
              </a:highlight>
            </a:endParaRPr>
          </a:p>
        </p:txBody>
      </p:sp>
      <p:sp>
        <p:nvSpPr>
          <p:cNvPr id="83" name="Google Shape;83;p17"/>
          <p:cNvSpPr txBox="1"/>
          <p:nvPr>
            <p:ph idx="1" type="body"/>
          </p:nvPr>
        </p:nvSpPr>
        <p:spPr>
          <a:xfrm>
            <a:off x="311700" y="1712825"/>
            <a:ext cx="8520600" cy="2856000"/>
          </a:xfrm>
          <a:prstGeom prst="rect">
            <a:avLst/>
          </a:prstGeom>
        </p:spPr>
        <p:txBody>
          <a:bodyPr anchorCtr="0" anchor="t" bIns="91425" lIns="91425" spcFirstLastPara="1" rIns="91425" wrap="square" tIns="91425">
            <a:noAutofit/>
          </a:bodyPr>
          <a:lstStyle/>
          <a:p>
            <a:pPr indent="-361950" lvl="0" marL="457200" rtl="0" algn="l">
              <a:spcBef>
                <a:spcPts val="0"/>
              </a:spcBef>
              <a:spcAft>
                <a:spcPts val="0"/>
              </a:spcAft>
              <a:buSzPts val="2100"/>
              <a:buAutoNum type="arabicPeriod"/>
            </a:pPr>
            <a:r>
              <a:rPr lang="en" sz="2100"/>
              <a:t>Can people find my website on search engines like Google?</a:t>
            </a:r>
            <a:endParaRPr sz="2100"/>
          </a:p>
          <a:p>
            <a:pPr indent="-361950" lvl="0" marL="457200" rtl="0" algn="l">
              <a:spcBef>
                <a:spcPts val="0"/>
              </a:spcBef>
              <a:spcAft>
                <a:spcPts val="0"/>
              </a:spcAft>
              <a:buSzPts val="2100"/>
              <a:buAutoNum type="arabicPeriod"/>
            </a:pPr>
            <a:r>
              <a:rPr lang="en" sz="2100"/>
              <a:t>Does my website let visitors know basic information to prepare for a visit?</a:t>
            </a:r>
            <a:endParaRPr sz="2100"/>
          </a:p>
          <a:p>
            <a:pPr indent="-361950" lvl="0" marL="457200" rtl="0" algn="l">
              <a:spcBef>
                <a:spcPts val="0"/>
              </a:spcBef>
              <a:spcAft>
                <a:spcPts val="0"/>
              </a:spcAft>
              <a:buSzPts val="2100"/>
              <a:buAutoNum type="arabicPeriod"/>
            </a:pPr>
            <a:r>
              <a:rPr lang="en" sz="2100"/>
              <a:t>Is the information on my website up to date?</a:t>
            </a:r>
            <a:endParaRPr sz="2100"/>
          </a:p>
          <a:p>
            <a:pPr indent="-361950" lvl="0" marL="457200" rtl="0" algn="l">
              <a:spcBef>
                <a:spcPts val="0"/>
              </a:spcBef>
              <a:spcAft>
                <a:spcPts val="0"/>
              </a:spcAft>
              <a:buSzPts val="2100"/>
              <a:buAutoNum type="arabicPeriod"/>
            </a:pPr>
            <a:r>
              <a:rPr lang="en" sz="2100"/>
              <a:t>Does my website look dated?</a:t>
            </a:r>
            <a:endParaRPr sz="2100"/>
          </a:p>
        </p:txBody>
      </p:sp>
      <p:pic>
        <p:nvPicPr>
          <p:cNvPr id="84" name="Google Shape;84;p17"/>
          <p:cNvPicPr preferRelativeResize="0"/>
          <p:nvPr/>
        </p:nvPicPr>
        <p:blipFill>
          <a:blip r:embed="rId3">
            <a:alphaModFix/>
          </a:blip>
          <a:stretch>
            <a:fillRect/>
          </a:stretch>
        </p:blipFill>
        <p:spPr>
          <a:xfrm>
            <a:off x="8229600" y="4229100"/>
            <a:ext cx="914400" cy="9144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 name="Shape 88"/>
        <p:cNvGrpSpPr/>
        <p:nvPr/>
      </p:nvGrpSpPr>
      <p:grpSpPr>
        <a:xfrm>
          <a:off x="0" y="0"/>
          <a:ext cx="0" cy="0"/>
          <a:chOff x="0" y="0"/>
          <a:chExt cx="0" cy="0"/>
        </a:xfrm>
      </p:grpSpPr>
      <p:sp>
        <p:nvSpPr>
          <p:cNvPr id="89" name="Google Shape;89;p18"/>
          <p:cNvSpPr txBox="1"/>
          <p:nvPr>
            <p:ph type="title"/>
          </p:nvPr>
        </p:nvSpPr>
        <p:spPr>
          <a:xfrm>
            <a:off x="265500" y="1081400"/>
            <a:ext cx="4045200" cy="1710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4200"/>
              <a:t>Website Checklist</a:t>
            </a:r>
            <a:endParaRPr/>
          </a:p>
        </p:txBody>
      </p:sp>
      <p:sp>
        <p:nvSpPr>
          <p:cNvPr id="90" name="Google Shape;90;p18"/>
          <p:cNvSpPr txBox="1"/>
          <p:nvPr>
            <p:ph idx="1" type="subTitle"/>
          </p:nvPr>
        </p:nvSpPr>
        <p:spPr>
          <a:xfrm>
            <a:off x="265500" y="2845223"/>
            <a:ext cx="4045200" cy="13455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a:t>Start simple, some basic things nearly every congregational website should include is:</a:t>
            </a:r>
            <a:endParaRPr/>
          </a:p>
        </p:txBody>
      </p:sp>
      <p:sp>
        <p:nvSpPr>
          <p:cNvPr id="91" name="Google Shape;91;p18"/>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C</a:t>
            </a:r>
            <a:r>
              <a:rPr lang="en"/>
              <a:t>ongregation Location</a:t>
            </a:r>
            <a:endParaRPr/>
          </a:p>
          <a:p>
            <a:pPr indent="0" lvl="0" marL="0" rtl="0" algn="l">
              <a:spcBef>
                <a:spcPts val="1600"/>
              </a:spcBef>
              <a:spcAft>
                <a:spcPts val="0"/>
              </a:spcAft>
              <a:buNone/>
            </a:pPr>
            <a:r>
              <a:rPr lang="en"/>
              <a:t>Times of Services</a:t>
            </a:r>
            <a:endParaRPr/>
          </a:p>
          <a:p>
            <a:pPr indent="0" lvl="0" marL="0" rtl="0" algn="l">
              <a:spcBef>
                <a:spcPts val="1600"/>
              </a:spcBef>
              <a:spcAft>
                <a:spcPts val="0"/>
              </a:spcAft>
              <a:buNone/>
            </a:pPr>
            <a:r>
              <a:rPr lang="en"/>
              <a:t>Staff Names and Titles</a:t>
            </a:r>
            <a:endParaRPr/>
          </a:p>
          <a:p>
            <a:pPr indent="0" lvl="0" marL="0" rtl="0" algn="l">
              <a:spcBef>
                <a:spcPts val="1600"/>
              </a:spcBef>
              <a:spcAft>
                <a:spcPts val="0"/>
              </a:spcAft>
              <a:buNone/>
            </a:pPr>
            <a:r>
              <a:rPr lang="en"/>
              <a:t>Church Calendar</a:t>
            </a:r>
            <a:endParaRPr/>
          </a:p>
          <a:p>
            <a:pPr indent="0" lvl="0" marL="0" rtl="0" algn="l">
              <a:spcBef>
                <a:spcPts val="1600"/>
              </a:spcBef>
              <a:spcAft>
                <a:spcPts val="0"/>
              </a:spcAft>
              <a:buNone/>
            </a:pPr>
            <a:r>
              <a:rPr lang="en"/>
              <a:t>Contact Information</a:t>
            </a:r>
            <a:endParaRPr/>
          </a:p>
          <a:p>
            <a:pPr indent="0" lvl="0" marL="0" rtl="0" algn="l">
              <a:spcBef>
                <a:spcPts val="1600"/>
              </a:spcBef>
              <a:spcAft>
                <a:spcPts val="0"/>
              </a:spcAft>
              <a:buNone/>
            </a:pPr>
            <a:r>
              <a:rPr lang="en"/>
              <a:t>About us</a:t>
            </a:r>
            <a:endParaRPr/>
          </a:p>
          <a:p>
            <a:pPr indent="0" lvl="0" marL="0" rtl="0" algn="l">
              <a:spcBef>
                <a:spcPts val="1600"/>
              </a:spcBef>
              <a:spcAft>
                <a:spcPts val="1600"/>
              </a:spcAft>
              <a:buNone/>
            </a:pPr>
            <a:r>
              <a:rPr lang="en"/>
              <a:t>Link to Social Media Profiles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5" name="Shape 95"/>
        <p:cNvGrpSpPr/>
        <p:nvPr/>
      </p:nvGrpSpPr>
      <p:grpSpPr>
        <a:xfrm>
          <a:off x="0" y="0"/>
          <a:ext cx="0" cy="0"/>
          <a:chOff x="0" y="0"/>
          <a:chExt cx="0" cy="0"/>
        </a:xfrm>
      </p:grpSpPr>
      <p:sp>
        <p:nvSpPr>
          <p:cNvPr id="96" name="Google Shape;96;p19"/>
          <p:cNvSpPr txBox="1"/>
          <p:nvPr>
            <p:ph idx="1" type="body"/>
          </p:nvPr>
        </p:nvSpPr>
        <p:spPr>
          <a:xfrm>
            <a:off x="311700" y="4222325"/>
            <a:ext cx="8520600" cy="8532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a:t>Grace Lutheran, </a:t>
            </a:r>
            <a:r>
              <a:rPr lang="en"/>
              <a:t>Chesapeake</a:t>
            </a:r>
            <a:r>
              <a:rPr lang="en"/>
              <a:t> VA</a:t>
            </a:r>
            <a:endParaRPr/>
          </a:p>
        </p:txBody>
      </p:sp>
      <p:pic>
        <p:nvPicPr>
          <p:cNvPr id="97" name="Google Shape;97;p19"/>
          <p:cNvPicPr preferRelativeResize="0"/>
          <p:nvPr/>
        </p:nvPicPr>
        <p:blipFill>
          <a:blip r:embed="rId3">
            <a:alphaModFix/>
          </a:blip>
          <a:stretch>
            <a:fillRect/>
          </a:stretch>
        </p:blipFill>
        <p:spPr>
          <a:xfrm>
            <a:off x="0" y="0"/>
            <a:ext cx="9143999" cy="387130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 name="Shape 101"/>
        <p:cNvGrpSpPr/>
        <p:nvPr/>
      </p:nvGrpSpPr>
      <p:grpSpPr>
        <a:xfrm>
          <a:off x="0" y="0"/>
          <a:ext cx="0" cy="0"/>
          <a:chOff x="0" y="0"/>
          <a:chExt cx="0" cy="0"/>
        </a:xfrm>
      </p:grpSpPr>
      <p:sp>
        <p:nvSpPr>
          <p:cNvPr id="102" name="Google Shape;102;p20"/>
          <p:cNvSpPr txBox="1"/>
          <p:nvPr>
            <p:ph idx="1" type="body"/>
          </p:nvPr>
        </p:nvSpPr>
        <p:spPr>
          <a:xfrm>
            <a:off x="311700" y="4222325"/>
            <a:ext cx="8520600" cy="8532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a:t>Grace Lutheran, Chesapeake VA</a:t>
            </a:r>
            <a:endParaRPr/>
          </a:p>
        </p:txBody>
      </p:sp>
      <p:pic>
        <p:nvPicPr>
          <p:cNvPr id="103" name="Google Shape;103;p20"/>
          <p:cNvPicPr preferRelativeResize="0"/>
          <p:nvPr/>
        </p:nvPicPr>
        <p:blipFill>
          <a:blip r:embed="rId3">
            <a:alphaModFix/>
          </a:blip>
          <a:stretch>
            <a:fillRect/>
          </a:stretch>
        </p:blipFill>
        <p:spPr>
          <a:xfrm>
            <a:off x="1420800" y="206550"/>
            <a:ext cx="6302396" cy="391752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 name="Shape 107"/>
        <p:cNvGrpSpPr/>
        <p:nvPr/>
      </p:nvGrpSpPr>
      <p:grpSpPr>
        <a:xfrm>
          <a:off x="0" y="0"/>
          <a:ext cx="0" cy="0"/>
          <a:chOff x="0" y="0"/>
          <a:chExt cx="0" cy="0"/>
        </a:xfrm>
      </p:grpSpPr>
      <p:sp>
        <p:nvSpPr>
          <p:cNvPr id="108" name="Google Shape;108;p21"/>
          <p:cNvSpPr txBox="1"/>
          <p:nvPr>
            <p:ph idx="1" type="body"/>
          </p:nvPr>
        </p:nvSpPr>
        <p:spPr>
          <a:xfrm>
            <a:off x="311700" y="4222325"/>
            <a:ext cx="8520600" cy="8532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a:t>St. Michael, Virginia Beach</a:t>
            </a:r>
            <a:endParaRPr/>
          </a:p>
        </p:txBody>
      </p:sp>
      <p:pic>
        <p:nvPicPr>
          <p:cNvPr id="109" name="Google Shape;109;p21"/>
          <p:cNvPicPr preferRelativeResize="0"/>
          <p:nvPr/>
        </p:nvPicPr>
        <p:blipFill>
          <a:blip r:embed="rId3">
            <a:alphaModFix/>
          </a:blip>
          <a:stretch>
            <a:fillRect/>
          </a:stretch>
        </p:blipFill>
        <p:spPr>
          <a:xfrm>
            <a:off x="666350" y="0"/>
            <a:ext cx="7811305" cy="422232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Beach Day">
  <a:themeElements>
    <a:clrScheme name="Beach Day">
      <a:dk1>
        <a:srgbClr val="00FDC8"/>
      </a:dk1>
      <a:lt1>
        <a:srgbClr val="FFFFFF"/>
      </a:lt1>
      <a:dk2>
        <a:srgbClr val="666666"/>
      </a:dk2>
      <a:lt2>
        <a:srgbClr val="EEEEEE"/>
      </a:lt2>
      <a:accent1>
        <a:srgbClr val="212121"/>
      </a:accent1>
      <a:accent2>
        <a:srgbClr val="455A64"/>
      </a:accent2>
      <a:accent3>
        <a:srgbClr val="78909C"/>
      </a:accent3>
      <a:accent4>
        <a:srgbClr val="7C7CE0"/>
      </a:accent4>
      <a:accent5>
        <a:srgbClr val="DB4437"/>
      </a:accent5>
      <a:accent6>
        <a:srgbClr val="F6CD4C"/>
      </a:accent6>
      <a:hlink>
        <a:srgbClr val="DB4437"/>
      </a:hlink>
      <a:folHlink>
        <a:srgbClr val="DB443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