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11"/>
  </p:notesMasterIdLst>
  <p:sldIdLst>
    <p:sldId id="256" r:id="rId2"/>
    <p:sldId id="257" r:id="rId3"/>
    <p:sldId id="258" r:id="rId4"/>
    <p:sldId id="259" r:id="rId5"/>
    <p:sldId id="260" r:id="rId6"/>
    <p:sldId id="261" r:id="rId7"/>
    <p:sldId id="262" r:id="rId8"/>
    <p:sldId id="263" r:id="rId9"/>
    <p:sldId id="264" r:id="rId10"/>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7" d="100"/>
          <a:sy n="107" d="100"/>
        </p:scale>
        <p:origin x="754" y="8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g4f9a86bd97_0_27: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g4f9a86bd97_0_27: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6"/>
        <p:cNvGrpSpPr/>
        <p:nvPr/>
      </p:nvGrpSpPr>
      <p:grpSpPr>
        <a:xfrm>
          <a:off x="0" y="0"/>
          <a:ext cx="0" cy="0"/>
          <a:chOff x="0" y="0"/>
          <a:chExt cx="0" cy="0"/>
        </a:xfrm>
      </p:grpSpPr>
      <p:sp>
        <p:nvSpPr>
          <p:cNvPr id="57" name="Google Shape;57;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8" name="Google Shape;58;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An extra tab on home page to generosity matters or add a generosity matters picture with a link.</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64"/>
        <p:cNvGrpSpPr/>
        <p:nvPr/>
      </p:nvGrpSpPr>
      <p:grpSpPr>
        <a:xfrm>
          <a:off x="0" y="0"/>
          <a:ext cx="0" cy="0"/>
          <a:chOff x="0" y="0"/>
          <a:chExt cx="0" cy="0"/>
        </a:xfrm>
      </p:grpSpPr>
      <p:sp>
        <p:nvSpPr>
          <p:cNvPr id="65" name="Google Shape;65;g4f9a86bd97_0_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6" name="Google Shape;66;g4f9a86bd97_0_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2nd section of page the rest scrolling</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2"/>
        <p:cNvGrpSpPr/>
        <p:nvPr/>
      </p:nvGrpSpPr>
      <p:grpSpPr>
        <a:xfrm>
          <a:off x="0" y="0"/>
          <a:ext cx="0" cy="0"/>
          <a:chOff x="0" y="0"/>
          <a:chExt cx="0" cy="0"/>
        </a:xfrm>
      </p:grpSpPr>
      <p:sp>
        <p:nvSpPr>
          <p:cNvPr id="73" name="Google Shape;73;g4f9a86bd97_0_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74" name="Google Shape;74;g4f9a86bd97_0_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Third section of webpage</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8"/>
        <p:cNvGrpSpPr/>
        <p:nvPr/>
      </p:nvGrpSpPr>
      <p:grpSpPr>
        <a:xfrm>
          <a:off x="0" y="0"/>
          <a:ext cx="0" cy="0"/>
          <a:chOff x="0" y="0"/>
          <a:chExt cx="0" cy="0"/>
        </a:xfrm>
      </p:grpSpPr>
      <p:sp>
        <p:nvSpPr>
          <p:cNvPr id="79" name="Google Shape;79;g4f9a86bd97_0_1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0" name="Google Shape;80;g4f9a86bd97_0_1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4th section of page  Blessing of Animals photo and Blood Drive Photo</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5"/>
        <p:cNvGrpSpPr/>
        <p:nvPr/>
      </p:nvGrpSpPr>
      <p:grpSpPr>
        <a:xfrm>
          <a:off x="0" y="0"/>
          <a:ext cx="0" cy="0"/>
          <a:chOff x="0" y="0"/>
          <a:chExt cx="0" cy="0"/>
        </a:xfrm>
      </p:grpSpPr>
      <p:sp>
        <p:nvSpPr>
          <p:cNvPr id="86" name="Google Shape;86;g4f9a86bd97_0_21: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7" name="Google Shape;87;g4f9a86bd97_0_21: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Google Shape;92;g4f9a86bd97_0_3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3" name="Google Shape;93;g4f9a86bd97_0_3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Top section of email</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8"/>
        <p:cNvGrpSpPr/>
        <p:nvPr/>
      </p:nvGrpSpPr>
      <p:grpSpPr>
        <a:xfrm>
          <a:off x="0" y="0"/>
          <a:ext cx="0" cy="0"/>
          <a:chOff x="0" y="0"/>
          <a:chExt cx="0" cy="0"/>
        </a:xfrm>
      </p:grpSpPr>
      <p:sp>
        <p:nvSpPr>
          <p:cNvPr id="99" name="Google Shape;99;g4f9a86bd97_0_38: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0" name="Google Shape;100;g4f9a86bd97_0_38: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2nd section of email.  Make button the logo.</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5"/>
        <p:cNvGrpSpPr/>
        <p:nvPr/>
      </p:nvGrpSpPr>
      <p:grpSpPr>
        <a:xfrm>
          <a:off x="0" y="0"/>
          <a:ext cx="0" cy="0"/>
          <a:chOff x="0" y="0"/>
          <a:chExt cx="0" cy="0"/>
        </a:xfrm>
      </p:grpSpPr>
      <p:sp>
        <p:nvSpPr>
          <p:cNvPr id="106" name="Google Shape;106;g4f9a86bd97_0_44: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7" name="Google Shape;107;g4f9a86bd97_0_44: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Pentecost worship photo</a:t>
            </a:r>
            <a:endParaRPr/>
          </a:p>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11708" y="744575"/>
            <a:ext cx="8520600" cy="2052600"/>
          </a:xfrm>
          <a:prstGeom prst="rect">
            <a:avLst/>
          </a:prstGeom>
        </p:spPr>
        <p:txBody>
          <a:bodyPr spcFirstLastPara="1" wrap="square" lIns="91425" tIns="91425" rIns="91425" bIns="91425" anchor="b" anchorCtr="0">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11700" y="2834125"/>
            <a:ext cx="8520600" cy="7926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12" name="Google Shape;12;p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11700" y="3152225"/>
            <a:ext cx="8520600" cy="1300800"/>
          </a:xfrm>
          <a:prstGeom prst="rect">
            <a:avLst/>
          </a:prstGeom>
        </p:spPr>
        <p:txBody>
          <a:bodyPr spcFirstLastPara="1" wrap="square" lIns="91425" tIns="91425" rIns="91425" bIns="91425"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47" name="Google Shape;47;p1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11700" y="2150850"/>
            <a:ext cx="8520600" cy="841800"/>
          </a:xfrm>
          <a:prstGeom prst="rect">
            <a:avLst/>
          </a:prstGeom>
        </p:spPr>
        <p:txBody>
          <a:bodyPr spcFirstLastPara="1" wrap="square" lIns="91425" tIns="91425" rIns="91425" bIns="91425"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19" name="Google Shape;19;p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11700" y="1152475"/>
            <a:ext cx="3999900" cy="34164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3" name="Google Shape;23;p5"/>
          <p:cNvSpPr txBox="1">
            <a:spLocks noGrp="1"/>
          </p:cNvSpPr>
          <p:nvPr>
            <p:ph type="body" idx="2"/>
          </p:nvPr>
        </p:nvSpPr>
        <p:spPr>
          <a:xfrm>
            <a:off x="4832400" y="1152475"/>
            <a:ext cx="3999900" cy="3416400"/>
          </a:xfrm>
          <a:prstGeom prst="rect">
            <a:avLst/>
          </a:prstGeom>
        </p:spPr>
        <p:txBody>
          <a:bodyPr spcFirstLastPara="1" wrap="square" lIns="91425" tIns="91425" rIns="91425" bIns="91425"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4" name="Google Shape;24;p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11700" y="555600"/>
            <a:ext cx="2808000" cy="755700"/>
          </a:xfrm>
          <a:prstGeom prst="rect">
            <a:avLst/>
          </a:prstGeom>
        </p:spPr>
        <p:txBody>
          <a:bodyPr spcFirstLastPara="1" wrap="square" lIns="91425" tIns="91425" rIns="91425" bIns="91425"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11700" y="1389600"/>
            <a:ext cx="2808000" cy="3179400"/>
          </a:xfrm>
          <a:prstGeom prst="rect">
            <a:avLst/>
          </a:prstGeom>
        </p:spPr>
        <p:txBody>
          <a:bodyPr spcFirstLastPara="1" wrap="square" lIns="91425" tIns="91425" rIns="91425" bIns="91425"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90250" y="450150"/>
            <a:ext cx="6367800" cy="4090800"/>
          </a:xfrm>
          <a:prstGeom prst="rect">
            <a:avLst/>
          </a:prstGeom>
        </p:spPr>
        <p:txBody>
          <a:bodyPr spcFirstLastPara="1" wrap="square" lIns="91425" tIns="91425" rIns="91425" bIns="91425"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65500" y="1233175"/>
            <a:ext cx="4045200" cy="1482300"/>
          </a:xfrm>
          <a:prstGeom prst="rect">
            <a:avLst/>
          </a:prstGeom>
        </p:spPr>
        <p:txBody>
          <a:bodyPr spcFirstLastPara="1" wrap="square" lIns="91425" tIns="91425" rIns="91425" bIns="91425"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65500" y="2803075"/>
            <a:ext cx="4045200" cy="1235100"/>
          </a:xfrm>
          <a:prstGeom prst="rect">
            <a:avLst/>
          </a:prstGeom>
        </p:spPr>
        <p:txBody>
          <a:bodyPr spcFirstLastPara="1" wrap="square" lIns="91425" tIns="91425" rIns="91425" bIns="91425"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4939500" y="724075"/>
            <a:ext cx="3837000" cy="3695100"/>
          </a:xfrm>
          <a:prstGeom prst="rect">
            <a:avLst/>
          </a:prstGeom>
        </p:spPr>
        <p:txBody>
          <a:bodyPr spcFirstLastPara="1" wrap="square" lIns="91425" tIns="91425" rIns="91425" bIns="91425"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40" name="Google Shape;40;p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11700" y="4230575"/>
            <a:ext cx="5998800" cy="605100"/>
          </a:xfrm>
          <a:prstGeom prst="rect">
            <a:avLst/>
          </a:prstGeom>
        </p:spPr>
        <p:txBody>
          <a:bodyPr spcFirstLastPara="1" wrap="square" lIns="91425" tIns="91425" rIns="91425" bIns="91425" anchor="ctr" anchorCtr="0">
            <a:no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anchor="t" anchorCtr="0">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anchor="t" anchorCtr="0">
            <a:no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1600"/>
              </a:spcBef>
              <a:spcAft>
                <a:spcPts val="0"/>
              </a:spcAft>
              <a:buClr>
                <a:schemeClr val="dk2"/>
              </a:buClr>
              <a:buSzPts val="1400"/>
              <a:buChar char="○"/>
              <a:defRPr>
                <a:solidFill>
                  <a:schemeClr val="dk2"/>
                </a:solidFill>
              </a:defRPr>
            </a:lvl2pPr>
            <a:lvl3pPr marL="1371600" lvl="2" indent="-317500">
              <a:lnSpc>
                <a:spcPct val="115000"/>
              </a:lnSpc>
              <a:spcBef>
                <a:spcPts val="1600"/>
              </a:spcBef>
              <a:spcAft>
                <a:spcPts val="0"/>
              </a:spcAft>
              <a:buClr>
                <a:schemeClr val="dk2"/>
              </a:buClr>
              <a:buSzPts val="1400"/>
              <a:buChar char="■"/>
              <a:defRPr>
                <a:solidFill>
                  <a:schemeClr val="dk2"/>
                </a:solidFill>
              </a:defRPr>
            </a:lvl3pPr>
            <a:lvl4pPr marL="1828800" lvl="3" indent="-317500">
              <a:lnSpc>
                <a:spcPct val="115000"/>
              </a:lnSpc>
              <a:spcBef>
                <a:spcPts val="1600"/>
              </a:spcBef>
              <a:spcAft>
                <a:spcPts val="0"/>
              </a:spcAft>
              <a:buClr>
                <a:schemeClr val="dk2"/>
              </a:buClr>
              <a:buSzPts val="1400"/>
              <a:buChar char="●"/>
              <a:defRPr>
                <a:solidFill>
                  <a:schemeClr val="dk2"/>
                </a:solidFill>
              </a:defRPr>
            </a:lvl4pPr>
            <a:lvl5pPr marL="2286000" lvl="4" indent="-317500">
              <a:lnSpc>
                <a:spcPct val="115000"/>
              </a:lnSpc>
              <a:spcBef>
                <a:spcPts val="1600"/>
              </a:spcBef>
              <a:spcAft>
                <a:spcPts val="0"/>
              </a:spcAft>
              <a:buClr>
                <a:schemeClr val="dk2"/>
              </a:buClr>
              <a:buSzPts val="1400"/>
              <a:buChar char="○"/>
              <a:defRPr>
                <a:solidFill>
                  <a:schemeClr val="dk2"/>
                </a:solidFill>
              </a:defRPr>
            </a:lvl5pPr>
            <a:lvl6pPr marL="2743200" lvl="5" indent="-317500">
              <a:lnSpc>
                <a:spcPct val="115000"/>
              </a:lnSpc>
              <a:spcBef>
                <a:spcPts val="1600"/>
              </a:spcBef>
              <a:spcAft>
                <a:spcPts val="0"/>
              </a:spcAft>
              <a:buClr>
                <a:schemeClr val="dk2"/>
              </a:buClr>
              <a:buSzPts val="1400"/>
              <a:buChar char="■"/>
              <a:defRPr>
                <a:solidFill>
                  <a:schemeClr val="dk2"/>
                </a:solidFill>
              </a:defRPr>
            </a:lvl6pPr>
            <a:lvl7pPr marL="3200400" lvl="6" indent="-317500">
              <a:lnSpc>
                <a:spcPct val="115000"/>
              </a:lnSpc>
              <a:spcBef>
                <a:spcPts val="1600"/>
              </a:spcBef>
              <a:spcAft>
                <a:spcPts val="0"/>
              </a:spcAft>
              <a:buClr>
                <a:schemeClr val="dk2"/>
              </a:buClr>
              <a:buSzPts val="1400"/>
              <a:buChar char="●"/>
              <a:defRPr>
                <a:solidFill>
                  <a:schemeClr val="dk2"/>
                </a:solidFill>
              </a:defRPr>
            </a:lvl7pPr>
            <a:lvl8pPr marL="3657600" lvl="7" indent="-317500">
              <a:lnSpc>
                <a:spcPct val="115000"/>
              </a:lnSpc>
              <a:spcBef>
                <a:spcPts val="1600"/>
              </a:spcBef>
              <a:spcAft>
                <a:spcPts val="0"/>
              </a:spcAft>
              <a:buClr>
                <a:schemeClr val="dk2"/>
              </a:buClr>
              <a:buSzPts val="1400"/>
              <a:buChar char="○"/>
              <a:defRPr>
                <a:solidFill>
                  <a:schemeClr val="dk2"/>
                </a:solidFill>
              </a:defRPr>
            </a:lvl8pPr>
            <a:lvl9pPr marL="4114800" lvl="8" indent="-317500">
              <a:lnSpc>
                <a:spcPct val="115000"/>
              </a:lnSpc>
              <a:spcBef>
                <a:spcPts val="1600"/>
              </a:spcBef>
              <a:spcAft>
                <a:spcPts val="160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3" Type="http://schemas.openxmlformats.org/officeDocument/2006/relationships/hyperlink" Target="https://mailchimp.com/" TargetMode="External"/><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53"/>
        <p:cNvGrpSpPr/>
        <p:nvPr/>
      </p:nvGrpSpPr>
      <p:grpSpPr>
        <a:xfrm>
          <a:off x="0" y="0"/>
          <a:ext cx="0" cy="0"/>
          <a:chOff x="0" y="0"/>
          <a:chExt cx="0" cy="0"/>
        </a:xfrm>
      </p:grpSpPr>
      <p:sp>
        <p:nvSpPr>
          <p:cNvPr id="54" name="Google Shape;54;p13"/>
          <p:cNvSpPr txBox="1">
            <a:spLocks noGrp="1"/>
          </p:cNvSpPr>
          <p:nvPr>
            <p:ph type="ctrTitle"/>
          </p:nvPr>
        </p:nvSpPr>
        <p:spPr>
          <a:xfrm>
            <a:off x="311708" y="744575"/>
            <a:ext cx="8520600" cy="2052600"/>
          </a:xfrm>
          <a:prstGeom prst="rect">
            <a:avLst/>
          </a:prstGeom>
        </p:spPr>
        <p:txBody>
          <a:bodyPr spcFirstLastPara="1" wrap="square" lIns="91425" tIns="91425" rIns="91425" bIns="91425" anchor="b" anchorCtr="0">
            <a:noAutofit/>
          </a:bodyPr>
          <a:lstStyle/>
          <a:p>
            <a:pPr marL="0" lvl="0" indent="0" algn="ctr" rtl="0">
              <a:spcBef>
                <a:spcPts val="0"/>
              </a:spcBef>
              <a:spcAft>
                <a:spcPts val="0"/>
              </a:spcAft>
              <a:buNone/>
            </a:pPr>
            <a:r>
              <a:rPr lang="en"/>
              <a:t>Webpage</a:t>
            </a:r>
            <a:endParaRPr/>
          </a:p>
        </p:txBody>
      </p:sp>
      <p:sp>
        <p:nvSpPr>
          <p:cNvPr id="55" name="Google Shape;55;p13"/>
          <p:cNvSpPr txBox="1">
            <a:spLocks noGrp="1"/>
          </p:cNvSpPr>
          <p:nvPr>
            <p:ph type="subTitle" idx="1"/>
          </p:nvPr>
        </p:nvSpPr>
        <p:spPr>
          <a:xfrm>
            <a:off x="311700" y="2834125"/>
            <a:ext cx="8520600" cy="7926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en"/>
              <a:t>Design</a:t>
            </a: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59"/>
        <p:cNvGrpSpPr/>
        <p:nvPr/>
      </p:nvGrpSpPr>
      <p:grpSpPr>
        <a:xfrm>
          <a:off x="0" y="0"/>
          <a:ext cx="0" cy="0"/>
          <a:chOff x="0" y="0"/>
          <a:chExt cx="0" cy="0"/>
        </a:xfrm>
      </p:grpSpPr>
      <p:sp>
        <p:nvSpPr>
          <p:cNvPr id="60" name="Google Shape;60;p14"/>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en"/>
              <a:t>Generosity Matters</a:t>
            </a:r>
            <a:endParaRPr/>
          </a:p>
        </p:txBody>
      </p:sp>
      <p:sp>
        <p:nvSpPr>
          <p:cNvPr id="61" name="Google Shape;61;p14"/>
          <p:cNvSpPr txBox="1">
            <a:spLocks noGrp="1"/>
          </p:cNvSpPr>
          <p:nvPr>
            <p:ph type="body" idx="1"/>
          </p:nvPr>
        </p:nvSpPr>
        <p:spPr>
          <a:xfrm>
            <a:off x="311700" y="1935956"/>
            <a:ext cx="3999900" cy="3019644"/>
          </a:xfrm>
          <a:prstGeom prst="rect">
            <a:avLst/>
          </a:prstGeom>
        </p:spPr>
        <p:txBody>
          <a:bodyPr spcFirstLastPara="1" wrap="square" lIns="91425" tIns="91425" rIns="91425" bIns="91425" anchor="t" anchorCtr="0">
            <a:noAutofit/>
          </a:bodyPr>
          <a:lstStyle/>
          <a:p>
            <a:pPr marL="0" lvl="0" indent="0">
              <a:buNone/>
            </a:pPr>
            <a:r>
              <a:rPr lang="en-US" sz="1100" dirty="0"/>
              <a:t>In this time of physical distancing, it is important to remember that we are all connected as the Body of Christ.  In this time when fear and uncertainty permeate our society, it is important to remember that as Christians, we people of the empty tomb and the risen Lord. We are people of hope. </a:t>
            </a:r>
          </a:p>
          <a:p>
            <a:pPr marL="0" lvl="0" indent="0">
              <a:buNone/>
            </a:pPr>
            <a:endParaRPr lang="en-US" sz="1100" dirty="0"/>
          </a:p>
          <a:p>
            <a:pPr marL="0" lvl="0" indent="0">
              <a:buNone/>
            </a:pPr>
            <a:r>
              <a:rPr lang="en-US" sz="1100" dirty="0"/>
              <a:t>We are all discovering new ways to be church together.  We gather online for worship and study.  We make phone calls and send cards.  We pray.  We sing.  We share our gifts for the building up of the common good.</a:t>
            </a:r>
          </a:p>
          <a:p>
            <a:pPr marL="0" lvl="0" indent="0">
              <a:buNone/>
            </a:pPr>
            <a:endParaRPr lang="en-US" sz="1100" dirty="0"/>
          </a:p>
          <a:p>
            <a:pPr marL="0" indent="0">
              <a:buNone/>
            </a:pPr>
            <a:r>
              <a:rPr lang="en-US" sz="1100" dirty="0"/>
              <a:t>With your help, (Insert Church Name) will be the church in even if we aren’t’ in the same physical place. Your willingness to invest your time, talents, and financial resources in being church together matters - your generosity matters!</a:t>
            </a:r>
            <a:endParaRPr dirty="0"/>
          </a:p>
        </p:txBody>
      </p:sp>
      <p:sp>
        <p:nvSpPr>
          <p:cNvPr id="62" name="Google Shape;62;p14"/>
          <p:cNvSpPr txBox="1">
            <a:spLocks noGrp="1"/>
          </p:cNvSpPr>
          <p:nvPr>
            <p:ph type="body" idx="2"/>
          </p:nvPr>
        </p:nvSpPr>
        <p:spPr>
          <a:xfrm>
            <a:off x="4832400" y="2498275"/>
            <a:ext cx="3999900" cy="2070600"/>
          </a:xfrm>
          <a:prstGeom prst="rect">
            <a:avLst/>
          </a:prstGeom>
        </p:spPr>
        <p:txBody>
          <a:bodyPr spcFirstLastPara="1" wrap="square" lIns="91425" tIns="91425" rIns="91425" bIns="91425" anchor="t" anchorCtr="0">
            <a:noAutofit/>
          </a:bodyPr>
          <a:lstStyle/>
          <a:p>
            <a:pPr marL="0" lvl="0" indent="0" algn="l" rtl="0">
              <a:spcBef>
                <a:spcPts val="0"/>
              </a:spcBef>
              <a:spcAft>
                <a:spcPts val="1600"/>
              </a:spcAft>
              <a:buNone/>
            </a:pPr>
            <a:r>
              <a:rPr lang="en"/>
              <a:t>Insert Video here</a:t>
            </a:r>
            <a:endParaRPr/>
          </a:p>
        </p:txBody>
      </p:sp>
      <p:pic>
        <p:nvPicPr>
          <p:cNvPr id="63" name="Google Shape;63;p14"/>
          <p:cNvPicPr preferRelativeResize="0"/>
          <p:nvPr/>
        </p:nvPicPr>
        <p:blipFill>
          <a:blip r:embed="rId3"/>
          <a:stretch>
            <a:fillRect/>
          </a:stretch>
        </p:blipFill>
        <p:spPr>
          <a:xfrm>
            <a:off x="2074031" y="187900"/>
            <a:ext cx="4733963" cy="1659650"/>
          </a:xfrm>
          <a:prstGeom prst="rect">
            <a:avLst/>
          </a:prstGeom>
          <a:noFill/>
          <a:ln>
            <a:noFill/>
          </a:ln>
        </p:spPr>
      </p:pic>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67"/>
        <p:cNvGrpSpPr/>
        <p:nvPr/>
      </p:nvGrpSpPr>
      <p:grpSpPr>
        <a:xfrm>
          <a:off x="0" y="0"/>
          <a:ext cx="0" cy="0"/>
          <a:chOff x="0" y="0"/>
          <a:chExt cx="0" cy="0"/>
        </a:xfrm>
      </p:grpSpPr>
      <p:sp>
        <p:nvSpPr>
          <p:cNvPr id="68" name="Google Shape;68;p15"/>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en"/>
              <a:t>Discovering Generosity in Scripture</a:t>
            </a:r>
            <a:endParaRPr/>
          </a:p>
        </p:txBody>
      </p:sp>
      <p:sp>
        <p:nvSpPr>
          <p:cNvPr id="69" name="Google Shape;69;p15"/>
          <p:cNvSpPr txBox="1">
            <a:spLocks noGrp="1"/>
          </p:cNvSpPr>
          <p:nvPr>
            <p:ph type="body" idx="1"/>
          </p:nvPr>
        </p:nvSpPr>
        <p:spPr>
          <a:xfrm>
            <a:off x="311700" y="1152475"/>
            <a:ext cx="2365500" cy="34164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a:t>Image 1 (see folder)</a:t>
            </a:r>
            <a:endParaRPr/>
          </a:p>
          <a:p>
            <a:pPr marL="0" lvl="0" indent="0" algn="l" rtl="0">
              <a:spcBef>
                <a:spcPts val="1600"/>
              </a:spcBef>
              <a:spcAft>
                <a:spcPts val="0"/>
              </a:spcAft>
              <a:buNone/>
            </a:pPr>
            <a:r>
              <a:rPr lang="en"/>
              <a:t>“The earth is the Lord’s and all that is in it, the world, and those who live in it; </a:t>
            </a:r>
            <a:br>
              <a:rPr lang="en"/>
            </a:br>
            <a:r>
              <a:rPr lang="en"/>
              <a:t>for he has founded it on the seas, and established it on the rivers.” - Psalm 24:1-4</a:t>
            </a:r>
            <a:endParaRPr/>
          </a:p>
          <a:p>
            <a:pPr marL="0" lvl="0" indent="0" algn="l" rtl="0">
              <a:spcBef>
                <a:spcPts val="1600"/>
              </a:spcBef>
              <a:spcAft>
                <a:spcPts val="1600"/>
              </a:spcAft>
              <a:buNone/>
            </a:pPr>
            <a:endParaRPr/>
          </a:p>
        </p:txBody>
      </p:sp>
      <p:sp>
        <p:nvSpPr>
          <p:cNvPr id="70" name="Google Shape;70;p15"/>
          <p:cNvSpPr txBox="1">
            <a:spLocks noGrp="1"/>
          </p:cNvSpPr>
          <p:nvPr>
            <p:ph type="body" idx="2"/>
          </p:nvPr>
        </p:nvSpPr>
        <p:spPr>
          <a:xfrm>
            <a:off x="6358100" y="1152475"/>
            <a:ext cx="2474100" cy="34164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dirty="0"/>
              <a:t>Image 3 (</a:t>
            </a:r>
            <a:r>
              <a:rPr lang="en-US" dirty="0"/>
              <a:t>people pic from congregation</a:t>
            </a:r>
            <a:r>
              <a:rPr lang="en" dirty="0"/>
              <a:t>)</a:t>
            </a:r>
            <a:endParaRPr dirty="0"/>
          </a:p>
          <a:p>
            <a:pPr marL="0" lvl="0" indent="0">
              <a:spcBef>
                <a:spcPts val="1600"/>
              </a:spcBef>
              <a:spcAft>
                <a:spcPts val="1600"/>
              </a:spcAft>
              <a:buClr>
                <a:schemeClr val="dk1"/>
              </a:buClr>
              <a:buSzPts val="1100"/>
              <a:buNone/>
            </a:pPr>
            <a:r>
              <a:rPr lang="en-US" dirty="0"/>
              <a:t>“For as in one body we have many members, and not all the members have the same function, so we, who are many, are one body in Christ, and individually we are members one of another.” – Romans 12:4-5</a:t>
            </a:r>
            <a:endParaRPr dirty="0"/>
          </a:p>
        </p:txBody>
      </p:sp>
      <p:sp>
        <p:nvSpPr>
          <p:cNvPr id="71" name="Google Shape;71;p15"/>
          <p:cNvSpPr txBox="1"/>
          <p:nvPr/>
        </p:nvSpPr>
        <p:spPr>
          <a:xfrm>
            <a:off x="3358775" y="1152550"/>
            <a:ext cx="2474100" cy="3416400"/>
          </a:xfrm>
          <a:prstGeom prst="rect">
            <a:avLst/>
          </a:prstGeom>
          <a:noFill/>
          <a:ln>
            <a:noFill/>
          </a:ln>
        </p:spPr>
        <p:txBody>
          <a:bodyPr spcFirstLastPara="1" wrap="square" lIns="91425" tIns="91425" rIns="91425" bIns="91425" anchor="t" anchorCtr="0">
            <a:noAutofit/>
          </a:bodyPr>
          <a:lstStyle/>
          <a:p>
            <a:pPr marL="0" lvl="0" indent="0" algn="l" rtl="0">
              <a:spcBef>
                <a:spcPts val="0"/>
              </a:spcBef>
              <a:spcAft>
                <a:spcPts val="0"/>
              </a:spcAft>
              <a:buNone/>
            </a:pPr>
            <a:r>
              <a:rPr lang="en" dirty="0"/>
              <a:t>Image 2 (</a:t>
            </a:r>
            <a:r>
              <a:rPr lang="en-US" dirty="0"/>
              <a:t>people pic from congregation</a:t>
            </a:r>
            <a:r>
              <a:rPr lang="en" dirty="0"/>
              <a:t>)</a:t>
            </a:r>
            <a:endParaRPr dirty="0">
              <a:solidFill>
                <a:schemeClr val="dk2"/>
              </a:solidFill>
            </a:endParaRPr>
          </a:p>
          <a:p>
            <a:pPr marL="0" lvl="0" indent="0" algn="l" rtl="0">
              <a:lnSpc>
                <a:spcPct val="115000"/>
              </a:lnSpc>
              <a:spcBef>
                <a:spcPts val="0"/>
              </a:spcBef>
              <a:spcAft>
                <a:spcPts val="1600"/>
              </a:spcAft>
              <a:buClr>
                <a:schemeClr val="dk1"/>
              </a:buClr>
              <a:buSzPts val="1100"/>
              <a:buFont typeface="Arial"/>
              <a:buNone/>
            </a:pPr>
            <a:r>
              <a:rPr lang="en" dirty="0">
                <a:solidFill>
                  <a:schemeClr val="dk2"/>
                </a:solidFill>
              </a:rPr>
              <a:t>“As for those who in the present age are rich, command them not to be haughty, or to set their hopes on the uncertainty of riches, but rather on God who richly provides us with everything for our enjoyment. They are to do good, to be rich in good works, generous, and ready to share,” - 1 Timothy 6:17-18</a:t>
            </a:r>
            <a:endParaRPr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75"/>
        <p:cNvGrpSpPr/>
        <p:nvPr/>
      </p:nvGrpSpPr>
      <p:grpSpPr>
        <a:xfrm>
          <a:off x="0" y="0"/>
          <a:ext cx="0" cy="0"/>
          <a:chOff x="0" y="0"/>
          <a:chExt cx="0" cy="0"/>
        </a:xfrm>
      </p:grpSpPr>
      <p:sp>
        <p:nvSpPr>
          <p:cNvPr id="76" name="Google Shape;76;p16"/>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en"/>
              <a:t>Generosity Makes Ministry Happen</a:t>
            </a:r>
            <a:endParaRPr/>
          </a:p>
        </p:txBody>
      </p:sp>
      <p:sp>
        <p:nvSpPr>
          <p:cNvPr id="77" name="Google Shape;77;p16"/>
          <p:cNvSpPr txBox="1">
            <a:spLocks noGrp="1"/>
          </p:cNvSpPr>
          <p:nvPr>
            <p:ph type="body" idx="1"/>
          </p:nvPr>
        </p:nvSpPr>
        <p:spPr>
          <a:xfrm>
            <a:off x="311700" y="1152475"/>
            <a:ext cx="8520600" cy="3416400"/>
          </a:xfrm>
          <a:prstGeom prst="rect">
            <a:avLst/>
          </a:prstGeom>
        </p:spPr>
        <p:txBody>
          <a:bodyPr spcFirstLastPara="1" wrap="square" lIns="91425" tIns="91425" rIns="91425" bIns="91425" anchor="t" anchorCtr="0">
            <a:noAutofit/>
          </a:bodyPr>
          <a:lstStyle/>
          <a:p>
            <a:pPr marL="0" lvl="0" indent="0" algn="l" rtl="0">
              <a:spcBef>
                <a:spcPts val="0"/>
              </a:spcBef>
              <a:spcAft>
                <a:spcPts val="1600"/>
              </a:spcAft>
              <a:buNone/>
            </a:pPr>
            <a:r>
              <a:rPr lang="en" dirty="0"/>
              <a:t>Insert generosity powerpoint/</a:t>
            </a:r>
            <a:r>
              <a:rPr lang="en-US" dirty="0"/>
              <a:t>video/pictures showing ministry at congregation</a:t>
            </a:r>
          </a:p>
          <a:p>
            <a:pPr marL="285750" lvl="0" indent="-285750" algn="l" rtl="0">
              <a:spcBef>
                <a:spcPts val="0"/>
              </a:spcBef>
              <a:spcAft>
                <a:spcPts val="1600"/>
              </a:spcAft>
              <a:buFontTx/>
              <a:buChar char="-"/>
            </a:pPr>
            <a:r>
              <a:rPr lang="en-US" dirty="0"/>
              <a:t>If you are doing a Zoom Bible Study, ask if you can take a screenshot of the meeting and post that picture.</a:t>
            </a:r>
          </a:p>
          <a:p>
            <a:pPr marL="285750" lvl="0" indent="-285750" algn="l" rtl="0">
              <a:spcBef>
                <a:spcPts val="0"/>
              </a:spcBef>
              <a:spcAft>
                <a:spcPts val="1600"/>
              </a:spcAft>
              <a:buFontTx/>
              <a:buChar char="-"/>
            </a:pPr>
            <a:r>
              <a:rPr lang="en-US" dirty="0"/>
              <a:t>Put together a slide show with pictures of congregational ministries from last fall to point toward what will be happening</a:t>
            </a:r>
          </a:p>
          <a:p>
            <a:pPr marL="285750" lvl="0" indent="-285750" algn="l" rtl="0">
              <a:spcBef>
                <a:spcPts val="0"/>
              </a:spcBef>
              <a:spcAft>
                <a:spcPts val="1600"/>
              </a:spcAft>
              <a:buFontTx/>
              <a:buChar char="-"/>
            </a:pPr>
            <a:r>
              <a:rPr lang="en-US" dirty="0"/>
              <a:t>If you send out cards, make phone calls, send devotions, take pictures of those items to post here to show people how we are being church in news ways </a:t>
            </a:r>
            <a:endParaRPr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1"/>
        <p:cNvGrpSpPr/>
        <p:nvPr/>
      </p:nvGrpSpPr>
      <p:grpSpPr>
        <a:xfrm>
          <a:off x="0" y="0"/>
          <a:ext cx="0" cy="0"/>
          <a:chOff x="0" y="0"/>
          <a:chExt cx="0" cy="0"/>
        </a:xfrm>
      </p:grpSpPr>
      <p:sp>
        <p:nvSpPr>
          <p:cNvPr id="82" name="Google Shape;82;p17"/>
          <p:cNvSpPr txBox="1">
            <a:spLocks noGrp="1"/>
          </p:cNvSpPr>
          <p:nvPr>
            <p:ph type="title"/>
          </p:nvPr>
        </p:nvSpPr>
        <p:spPr>
          <a:xfrm>
            <a:off x="311700" y="445025"/>
            <a:ext cx="8520600" cy="5727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en"/>
              <a:t>Sharing God’s Gifts</a:t>
            </a:r>
            <a:endParaRPr/>
          </a:p>
        </p:txBody>
      </p:sp>
      <p:sp>
        <p:nvSpPr>
          <p:cNvPr id="83" name="Google Shape;83;p17"/>
          <p:cNvSpPr txBox="1">
            <a:spLocks noGrp="1"/>
          </p:cNvSpPr>
          <p:nvPr>
            <p:ph type="body" idx="1"/>
          </p:nvPr>
        </p:nvSpPr>
        <p:spPr>
          <a:xfrm>
            <a:off x="311700" y="1152475"/>
            <a:ext cx="3999900" cy="3416400"/>
          </a:xfrm>
          <a:prstGeom prst="rect">
            <a:avLst/>
          </a:prstGeom>
        </p:spPr>
        <p:txBody>
          <a:bodyPr spcFirstLastPara="1" wrap="square" lIns="91425" tIns="91425" rIns="91425" bIns="91425" anchor="t" anchorCtr="0">
            <a:noAutofit/>
          </a:bodyPr>
          <a:lstStyle/>
          <a:p>
            <a:pPr marL="0" lvl="0" indent="0">
              <a:buNone/>
            </a:pPr>
            <a:r>
              <a:rPr lang="en-US" dirty="0"/>
              <a:t>Make a Financial Gift to Support God’s Ministry at (</a:t>
            </a:r>
            <a:r>
              <a:rPr lang="en-US" i="1" dirty="0"/>
              <a:t>Cong name</a:t>
            </a:r>
            <a:r>
              <a:rPr lang="en-US" dirty="0"/>
              <a:t>) </a:t>
            </a:r>
          </a:p>
          <a:p>
            <a:pPr marL="0" lvl="0" indent="0" algn="l" rtl="0">
              <a:spcBef>
                <a:spcPts val="1600"/>
              </a:spcBef>
              <a:spcAft>
                <a:spcPts val="0"/>
              </a:spcAft>
              <a:buNone/>
            </a:pPr>
            <a:endParaRPr dirty="0"/>
          </a:p>
          <a:p>
            <a:pPr marL="0" lvl="0" indent="0" algn="l" rtl="0">
              <a:spcBef>
                <a:spcPts val="1600"/>
              </a:spcBef>
              <a:spcAft>
                <a:spcPts val="0"/>
              </a:spcAft>
              <a:buNone/>
            </a:pPr>
            <a:r>
              <a:rPr lang="en" dirty="0"/>
              <a:t>Ministry Picture</a:t>
            </a:r>
            <a:endParaRPr dirty="0"/>
          </a:p>
          <a:p>
            <a:pPr marL="0" lvl="0" indent="0" algn="l" rtl="0">
              <a:spcBef>
                <a:spcPts val="1600"/>
              </a:spcBef>
              <a:spcAft>
                <a:spcPts val="0"/>
              </a:spcAft>
              <a:buNone/>
            </a:pPr>
            <a:endParaRPr dirty="0"/>
          </a:p>
          <a:p>
            <a:pPr marL="0" lvl="0" indent="0">
              <a:spcBef>
                <a:spcPts val="1600"/>
              </a:spcBef>
              <a:spcAft>
                <a:spcPts val="1600"/>
              </a:spcAft>
              <a:buNone/>
            </a:pPr>
            <a:r>
              <a:rPr lang="en-US" dirty="0"/>
              <a:t>Add “Give Now’ Button</a:t>
            </a:r>
          </a:p>
        </p:txBody>
      </p:sp>
      <p:sp>
        <p:nvSpPr>
          <p:cNvPr id="84" name="Google Shape;84;p17"/>
          <p:cNvSpPr txBox="1">
            <a:spLocks noGrp="1"/>
          </p:cNvSpPr>
          <p:nvPr>
            <p:ph type="body" idx="2"/>
          </p:nvPr>
        </p:nvSpPr>
        <p:spPr>
          <a:xfrm>
            <a:off x="4832400" y="1152475"/>
            <a:ext cx="3999900" cy="34164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US" dirty="0"/>
              <a:t>Share your Time, Wisdom, and Skills </a:t>
            </a:r>
            <a:r>
              <a:rPr lang="en" dirty="0"/>
              <a:t>to Support God’s Ministry at (</a:t>
            </a:r>
            <a:r>
              <a:rPr lang="en-US" i="1" dirty="0"/>
              <a:t>Cong name</a:t>
            </a:r>
            <a:r>
              <a:rPr lang="en-US" dirty="0"/>
              <a:t>)</a:t>
            </a:r>
            <a:r>
              <a:rPr lang="en" dirty="0"/>
              <a:t> </a:t>
            </a:r>
            <a:endParaRPr dirty="0"/>
          </a:p>
          <a:p>
            <a:pPr marL="0" lvl="0" indent="0" algn="l" rtl="0">
              <a:spcBef>
                <a:spcPts val="1600"/>
              </a:spcBef>
              <a:spcAft>
                <a:spcPts val="0"/>
              </a:spcAft>
              <a:buNone/>
            </a:pPr>
            <a:endParaRPr dirty="0"/>
          </a:p>
          <a:p>
            <a:pPr marL="0" lvl="0" indent="0" algn="l" rtl="0">
              <a:spcBef>
                <a:spcPts val="1600"/>
              </a:spcBef>
              <a:spcAft>
                <a:spcPts val="0"/>
              </a:spcAft>
              <a:buNone/>
            </a:pPr>
            <a:r>
              <a:rPr lang="en" dirty="0"/>
              <a:t>Ministry picture</a:t>
            </a:r>
            <a:endParaRPr dirty="0"/>
          </a:p>
          <a:p>
            <a:pPr marL="0" lvl="0" indent="0" algn="l" rtl="0">
              <a:spcBef>
                <a:spcPts val="1600"/>
              </a:spcBef>
              <a:spcAft>
                <a:spcPts val="0"/>
              </a:spcAft>
              <a:buNone/>
            </a:pPr>
            <a:endParaRPr dirty="0"/>
          </a:p>
          <a:p>
            <a:pPr marL="0" lvl="0" indent="0" algn="l" rtl="0">
              <a:spcBef>
                <a:spcPts val="1600"/>
              </a:spcBef>
              <a:spcAft>
                <a:spcPts val="1600"/>
              </a:spcAft>
              <a:buNone/>
            </a:pPr>
            <a:r>
              <a:rPr lang="en" dirty="0"/>
              <a:t>Add “Share Possibilities Now’ Button</a:t>
            </a:r>
            <a:endParaRPr dirty="0"/>
          </a:p>
        </p:txBody>
      </p:sp>
      <p:sp>
        <p:nvSpPr>
          <p:cNvPr id="2" name="TextBox 1">
            <a:extLst>
              <a:ext uri="{FF2B5EF4-FFF2-40B4-BE49-F238E27FC236}">
                <a16:creationId xmlns:a16="http://schemas.microsoft.com/office/drawing/2014/main" id="{4D8EA9C3-8701-4948-9EC2-08B134A16D7A}"/>
              </a:ext>
            </a:extLst>
          </p:cNvPr>
          <p:cNvSpPr txBox="1"/>
          <p:nvPr/>
        </p:nvSpPr>
        <p:spPr>
          <a:xfrm>
            <a:off x="685800" y="4036219"/>
            <a:ext cx="7429500" cy="532656"/>
          </a:xfrm>
          <a:prstGeom prst="rect">
            <a:avLst/>
          </a:prstGeom>
          <a:noFill/>
        </p:spPr>
        <p:txBody>
          <a:bodyPr wrap="square" rtlCol="0">
            <a:spAutoFit/>
          </a:bodyPr>
          <a:lstStyle/>
          <a:p>
            <a:r>
              <a:rPr lang="en-US" dirty="0"/>
              <a:t>Click here to see a list of ways to make a financial gift while we aren’t able to gather in person for worship – Add Button for “Options for Giving” Document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8"/>
        <p:cNvGrpSpPr/>
        <p:nvPr/>
      </p:nvGrpSpPr>
      <p:grpSpPr>
        <a:xfrm>
          <a:off x="0" y="0"/>
          <a:ext cx="0" cy="0"/>
          <a:chOff x="0" y="0"/>
          <a:chExt cx="0" cy="0"/>
        </a:xfrm>
      </p:grpSpPr>
      <p:sp>
        <p:nvSpPr>
          <p:cNvPr id="89" name="Google Shape;89;p18"/>
          <p:cNvSpPr txBox="1">
            <a:spLocks noGrp="1"/>
          </p:cNvSpPr>
          <p:nvPr>
            <p:ph type="ctrTitle"/>
          </p:nvPr>
        </p:nvSpPr>
        <p:spPr>
          <a:xfrm>
            <a:off x="311708" y="744575"/>
            <a:ext cx="8520600" cy="2052600"/>
          </a:xfrm>
          <a:prstGeom prst="rect">
            <a:avLst/>
          </a:prstGeom>
        </p:spPr>
        <p:txBody>
          <a:bodyPr spcFirstLastPara="1" wrap="square" lIns="91425" tIns="91425" rIns="91425" bIns="91425" anchor="b" anchorCtr="0">
            <a:noAutofit/>
          </a:bodyPr>
          <a:lstStyle/>
          <a:p>
            <a:pPr marL="0" lvl="0" indent="0" algn="ctr" rtl="0">
              <a:spcBef>
                <a:spcPts val="0"/>
              </a:spcBef>
              <a:spcAft>
                <a:spcPts val="0"/>
              </a:spcAft>
              <a:buNone/>
            </a:pPr>
            <a:r>
              <a:rPr lang="en" dirty="0">
                <a:hlinkClick r:id="rId3"/>
              </a:rPr>
              <a:t>Mailchimp</a:t>
            </a:r>
            <a:br>
              <a:rPr lang="en" dirty="0"/>
            </a:br>
            <a:r>
              <a:rPr lang="en" dirty="0"/>
              <a:t>Constant Contact</a:t>
            </a:r>
            <a:endParaRPr dirty="0"/>
          </a:p>
        </p:txBody>
      </p:sp>
      <p:sp>
        <p:nvSpPr>
          <p:cNvPr id="90" name="Google Shape;90;p18"/>
          <p:cNvSpPr txBox="1">
            <a:spLocks noGrp="1"/>
          </p:cNvSpPr>
          <p:nvPr>
            <p:ph type="subTitle" idx="1"/>
          </p:nvPr>
        </p:nvSpPr>
        <p:spPr>
          <a:xfrm>
            <a:off x="311700" y="2834125"/>
            <a:ext cx="8520600" cy="79260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en-US" dirty="0"/>
              <a:t>Email </a:t>
            </a:r>
            <a:r>
              <a:rPr lang="en" dirty="0"/>
              <a:t>Design</a:t>
            </a:r>
            <a:endParaRPr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Google Shape;95;p19"/>
          <p:cNvSpPr txBox="1">
            <a:spLocks noGrp="1"/>
          </p:cNvSpPr>
          <p:nvPr>
            <p:ph type="ctrTitle"/>
          </p:nvPr>
        </p:nvSpPr>
        <p:spPr>
          <a:xfrm>
            <a:off x="311708" y="744575"/>
            <a:ext cx="8520600" cy="2052600"/>
          </a:xfrm>
          <a:prstGeom prst="rect">
            <a:avLst/>
          </a:prstGeom>
        </p:spPr>
        <p:txBody>
          <a:bodyPr spcFirstLastPara="1" wrap="square" lIns="91425" tIns="91425" rIns="91425" bIns="91425" anchor="b" anchorCtr="0">
            <a:noAutofit/>
          </a:bodyPr>
          <a:lstStyle/>
          <a:p>
            <a:pPr marL="0" lvl="0" indent="0" algn="ctr" rtl="0">
              <a:spcBef>
                <a:spcPts val="0"/>
              </a:spcBef>
              <a:spcAft>
                <a:spcPts val="0"/>
              </a:spcAft>
              <a:buNone/>
            </a:pPr>
            <a:endParaRPr/>
          </a:p>
        </p:txBody>
      </p:sp>
      <p:sp>
        <p:nvSpPr>
          <p:cNvPr id="96" name="Google Shape;96;p19"/>
          <p:cNvSpPr txBox="1">
            <a:spLocks noGrp="1"/>
          </p:cNvSpPr>
          <p:nvPr>
            <p:ph type="subTitle" idx="1"/>
          </p:nvPr>
        </p:nvSpPr>
        <p:spPr>
          <a:xfrm>
            <a:off x="311700" y="3429025"/>
            <a:ext cx="8520600" cy="1121710"/>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en" dirty="0"/>
              <a:t>Your generosity makes ministry happen at </a:t>
            </a:r>
          </a:p>
          <a:p>
            <a:pPr marL="0" lvl="0" indent="0" algn="ctr" rtl="0">
              <a:spcBef>
                <a:spcPts val="0"/>
              </a:spcBef>
              <a:spcAft>
                <a:spcPts val="0"/>
              </a:spcAft>
              <a:buNone/>
            </a:pPr>
            <a:r>
              <a:rPr lang="en" dirty="0"/>
              <a:t>(</a:t>
            </a:r>
            <a:r>
              <a:rPr lang="en-US" i="1" dirty="0"/>
              <a:t>Cong Name</a:t>
            </a:r>
            <a:r>
              <a:rPr lang="en-US" dirty="0"/>
              <a:t>)</a:t>
            </a:r>
            <a:r>
              <a:rPr lang="en" dirty="0"/>
              <a:t>!</a:t>
            </a:r>
            <a:endParaRPr dirty="0"/>
          </a:p>
        </p:txBody>
      </p:sp>
      <p:pic>
        <p:nvPicPr>
          <p:cNvPr id="97" name="Google Shape;97;p19"/>
          <p:cNvPicPr preferRelativeResize="0"/>
          <p:nvPr/>
        </p:nvPicPr>
        <p:blipFill>
          <a:blip r:embed="rId3"/>
          <a:stretch>
            <a:fillRect/>
          </a:stretch>
        </p:blipFill>
        <p:spPr>
          <a:xfrm>
            <a:off x="404188" y="324079"/>
            <a:ext cx="8335625" cy="2778541"/>
          </a:xfrm>
          <a:prstGeom prst="rect">
            <a:avLst/>
          </a:prstGeom>
          <a:noFill/>
          <a:ln>
            <a:noFill/>
          </a:ln>
        </p:spPr>
      </p:pic>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01"/>
        <p:cNvGrpSpPr/>
        <p:nvPr/>
      </p:nvGrpSpPr>
      <p:grpSpPr>
        <a:xfrm>
          <a:off x="0" y="0"/>
          <a:ext cx="0" cy="0"/>
          <a:chOff x="0" y="0"/>
          <a:chExt cx="0" cy="0"/>
        </a:xfrm>
      </p:grpSpPr>
      <p:sp>
        <p:nvSpPr>
          <p:cNvPr id="103" name="Google Shape;103;p20"/>
          <p:cNvSpPr txBox="1">
            <a:spLocks noGrp="1"/>
          </p:cNvSpPr>
          <p:nvPr>
            <p:ph type="body" idx="1"/>
          </p:nvPr>
        </p:nvSpPr>
        <p:spPr>
          <a:xfrm>
            <a:off x="311700" y="657226"/>
            <a:ext cx="8520600" cy="3193255"/>
          </a:xfrm>
          <a:prstGeom prst="rect">
            <a:avLst/>
          </a:prstGeom>
        </p:spPr>
        <p:txBody>
          <a:bodyPr spcFirstLastPara="1" wrap="square" lIns="91425" tIns="91425" rIns="91425" bIns="91425" anchor="t" anchorCtr="0">
            <a:noAutofit/>
          </a:bodyPr>
          <a:lstStyle/>
          <a:p>
            <a:pPr marL="0" lvl="0" indent="0">
              <a:lnSpc>
                <a:spcPct val="107916"/>
              </a:lnSpc>
              <a:buNone/>
            </a:pPr>
            <a:r>
              <a:rPr lang="en-US" dirty="0">
                <a:solidFill>
                  <a:schemeClr val="dk1"/>
                </a:solidFill>
                <a:latin typeface="Calibri"/>
                <a:ea typeface="Calibri"/>
                <a:cs typeface="Calibri"/>
                <a:sym typeface="Calibri"/>
              </a:rPr>
              <a:t>In this time of physical distancing, it is important to remember that we are all connected as the Body of Christ.  In this time when fear and uncertainty permeates our society, it is important to remember that as Christians, we are people of the empty tomb and the risen Lord. We are people of hope. </a:t>
            </a:r>
          </a:p>
          <a:p>
            <a:pPr marL="0" lvl="0" indent="0">
              <a:lnSpc>
                <a:spcPct val="107916"/>
              </a:lnSpc>
              <a:buNone/>
            </a:pPr>
            <a:endParaRPr lang="en-US" dirty="0">
              <a:solidFill>
                <a:schemeClr val="dk1"/>
              </a:solidFill>
              <a:latin typeface="Calibri"/>
              <a:ea typeface="Calibri"/>
              <a:cs typeface="Calibri"/>
              <a:sym typeface="Calibri"/>
            </a:endParaRPr>
          </a:p>
          <a:p>
            <a:pPr marL="0" lvl="0" indent="0">
              <a:lnSpc>
                <a:spcPct val="107916"/>
              </a:lnSpc>
              <a:buNone/>
            </a:pPr>
            <a:r>
              <a:rPr lang="en-US" dirty="0">
                <a:solidFill>
                  <a:schemeClr val="dk1"/>
                </a:solidFill>
                <a:latin typeface="Calibri"/>
                <a:ea typeface="Calibri"/>
                <a:cs typeface="Calibri"/>
                <a:sym typeface="Calibri"/>
              </a:rPr>
              <a:t>We know that the next several months will be difficult. Measures needed to contain the spread of COVID-19 mean that jobs and livelihoods are at risk. Losses in the stock market mean that anxiety about retirement accounts is high.  As a church, we are working to be good stewards of the gifts you have shared with (Insert Church Name) as we continue to share God’s love to a frightened and hurting world.</a:t>
            </a:r>
            <a:endParaRPr dirty="0">
              <a:solidFill>
                <a:schemeClr val="dk1"/>
              </a:solidFill>
              <a:latin typeface="Calibri"/>
              <a:ea typeface="Calibri"/>
              <a:cs typeface="Calibri"/>
              <a:sym typeface="Calibri"/>
            </a:endParaRPr>
          </a:p>
          <a:p>
            <a:pPr marL="0" lvl="0" indent="0" algn="l" rtl="0">
              <a:lnSpc>
                <a:spcPct val="107916"/>
              </a:lnSpc>
              <a:spcBef>
                <a:spcPts val="800"/>
              </a:spcBef>
              <a:spcAft>
                <a:spcPts val="0"/>
              </a:spcAft>
              <a:buNone/>
            </a:pPr>
            <a:r>
              <a:rPr lang="en" dirty="0">
                <a:solidFill>
                  <a:schemeClr val="dk1"/>
                </a:solidFill>
                <a:latin typeface="Calibri"/>
                <a:ea typeface="Calibri"/>
                <a:cs typeface="Calibri"/>
                <a:sym typeface="Calibri"/>
              </a:rPr>
              <a:t>Your willingness to generously share your time, your skills and your financial resources puts </a:t>
            </a:r>
            <a:r>
              <a:rPr lang="en-US" dirty="0">
                <a:solidFill>
                  <a:schemeClr val="dk1"/>
                </a:solidFill>
                <a:latin typeface="Calibri"/>
                <a:ea typeface="Calibri"/>
                <a:cs typeface="Calibri"/>
                <a:sym typeface="Calibri"/>
              </a:rPr>
              <a:t>God’s love </a:t>
            </a:r>
            <a:r>
              <a:rPr lang="en" dirty="0">
                <a:solidFill>
                  <a:schemeClr val="dk1"/>
                </a:solidFill>
                <a:latin typeface="Calibri"/>
                <a:ea typeface="Calibri"/>
                <a:cs typeface="Calibri"/>
                <a:sym typeface="Calibri"/>
              </a:rPr>
              <a:t>into action.</a:t>
            </a:r>
            <a:endParaRPr dirty="0">
              <a:solidFill>
                <a:schemeClr val="dk1"/>
              </a:solidFill>
              <a:latin typeface="Calibri"/>
              <a:ea typeface="Calibri"/>
              <a:cs typeface="Calibri"/>
              <a:sym typeface="Calibri"/>
            </a:endParaRPr>
          </a:p>
          <a:p>
            <a:pPr marL="0" lvl="0" indent="0">
              <a:lnSpc>
                <a:spcPct val="107916"/>
              </a:lnSpc>
              <a:spcBef>
                <a:spcPts val="800"/>
              </a:spcBef>
              <a:spcAft>
                <a:spcPts val="800"/>
              </a:spcAft>
              <a:buClr>
                <a:schemeClr val="dk1"/>
              </a:buClr>
              <a:buSzPts val="1100"/>
              <a:buNone/>
            </a:pPr>
            <a:r>
              <a:rPr lang="en" dirty="0">
                <a:solidFill>
                  <a:schemeClr val="dk1"/>
                </a:solidFill>
                <a:latin typeface="Calibri"/>
                <a:ea typeface="Calibri"/>
                <a:cs typeface="Calibri"/>
                <a:sym typeface="Calibri"/>
              </a:rPr>
              <a:t>As we </a:t>
            </a:r>
            <a:r>
              <a:rPr lang="en-US" dirty="0">
                <a:solidFill>
                  <a:schemeClr val="dk1"/>
                </a:solidFill>
                <a:latin typeface="Calibri"/>
                <a:ea typeface="Calibri"/>
                <a:cs typeface="Calibri"/>
                <a:sym typeface="Calibri"/>
              </a:rPr>
              <a:t>discover new ways to undertake </a:t>
            </a:r>
            <a:r>
              <a:rPr lang="en" dirty="0">
                <a:solidFill>
                  <a:schemeClr val="dk1"/>
                </a:solidFill>
                <a:latin typeface="Calibri"/>
                <a:ea typeface="Calibri"/>
                <a:cs typeface="Calibri"/>
                <a:sym typeface="Calibri"/>
              </a:rPr>
              <a:t>ministry </a:t>
            </a:r>
            <a:r>
              <a:rPr lang="en-US" dirty="0">
                <a:solidFill>
                  <a:schemeClr val="dk1"/>
                </a:solidFill>
                <a:latin typeface="Calibri"/>
                <a:ea typeface="Calibri"/>
                <a:cs typeface="Calibri"/>
                <a:sym typeface="Calibri"/>
              </a:rPr>
              <a:t>over the next few months</a:t>
            </a:r>
            <a:r>
              <a:rPr lang="en" dirty="0">
                <a:solidFill>
                  <a:schemeClr val="dk1"/>
                </a:solidFill>
                <a:latin typeface="Calibri"/>
                <a:ea typeface="Calibri"/>
                <a:cs typeface="Calibri"/>
                <a:sym typeface="Calibri"/>
              </a:rPr>
              <a:t>, the Council invites you to click the button below to learn why your generosity matters and to </a:t>
            </a:r>
            <a:r>
              <a:rPr lang="en-US" dirty="0">
                <a:solidFill>
                  <a:schemeClr val="dk1"/>
                </a:solidFill>
                <a:latin typeface="Calibri"/>
                <a:ea typeface="Calibri"/>
                <a:cs typeface="Calibri"/>
                <a:sym typeface="Calibri"/>
              </a:rPr>
              <a:t>consider how you can support (</a:t>
            </a:r>
            <a:r>
              <a:rPr lang="en-US" i="1" dirty="0">
                <a:solidFill>
                  <a:schemeClr val="dk1"/>
                </a:solidFill>
                <a:latin typeface="Calibri"/>
                <a:ea typeface="Calibri"/>
                <a:cs typeface="Calibri"/>
                <a:sym typeface="Calibri"/>
              </a:rPr>
              <a:t>Insert Church Name</a:t>
            </a:r>
            <a:r>
              <a:rPr lang="en-US" dirty="0">
                <a:solidFill>
                  <a:schemeClr val="dk1"/>
                </a:solidFill>
                <a:latin typeface="Calibri"/>
                <a:ea typeface="Calibri"/>
                <a:cs typeface="Calibri"/>
                <a:sym typeface="Calibri"/>
              </a:rPr>
              <a:t>)’s ministry in these difficult times.</a:t>
            </a:r>
            <a:endParaRPr dirty="0">
              <a:solidFill>
                <a:schemeClr val="dk1"/>
              </a:solidFill>
              <a:latin typeface="Calibri"/>
              <a:ea typeface="Calibri"/>
              <a:cs typeface="Calibri"/>
              <a:sym typeface="Calibri"/>
            </a:endParaRPr>
          </a:p>
        </p:txBody>
      </p:sp>
      <p:sp>
        <p:nvSpPr>
          <p:cNvPr id="104" name="Google Shape;104;p20"/>
          <p:cNvSpPr txBox="1">
            <a:spLocks noGrp="1"/>
          </p:cNvSpPr>
          <p:nvPr>
            <p:ph type="body" idx="2"/>
          </p:nvPr>
        </p:nvSpPr>
        <p:spPr>
          <a:xfrm>
            <a:off x="2746425" y="3957638"/>
            <a:ext cx="3999900" cy="754113"/>
          </a:xfrm>
          <a:prstGeom prst="rect">
            <a:avLst/>
          </a:prstGeom>
        </p:spPr>
        <p:txBody>
          <a:bodyPr spcFirstLastPara="1" wrap="square" lIns="91425" tIns="91425" rIns="91425" bIns="91425" anchor="t" anchorCtr="0">
            <a:noAutofit/>
          </a:bodyPr>
          <a:lstStyle/>
          <a:p>
            <a:pPr marL="0" lvl="0" indent="0" algn="l" rtl="0">
              <a:spcBef>
                <a:spcPts val="1600"/>
              </a:spcBef>
              <a:spcAft>
                <a:spcPts val="1600"/>
              </a:spcAft>
              <a:buNone/>
            </a:pPr>
            <a:r>
              <a:rPr lang="en" dirty="0"/>
              <a:t>Add “Generosity Matters” button that drives to webpage.</a:t>
            </a:r>
            <a:endParaRPr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08"/>
        <p:cNvGrpSpPr/>
        <p:nvPr/>
      </p:nvGrpSpPr>
      <p:grpSpPr>
        <a:xfrm>
          <a:off x="0" y="0"/>
          <a:ext cx="0" cy="0"/>
          <a:chOff x="0" y="0"/>
          <a:chExt cx="0" cy="0"/>
        </a:xfrm>
      </p:grpSpPr>
      <p:sp>
        <p:nvSpPr>
          <p:cNvPr id="109" name="Google Shape;109;p21"/>
          <p:cNvSpPr txBox="1">
            <a:spLocks noGrp="1"/>
          </p:cNvSpPr>
          <p:nvPr>
            <p:ph type="ctrTitle"/>
          </p:nvPr>
        </p:nvSpPr>
        <p:spPr>
          <a:xfrm>
            <a:off x="1852500" y="396600"/>
            <a:ext cx="5439000" cy="1519500"/>
          </a:xfrm>
          <a:prstGeom prst="rect">
            <a:avLst/>
          </a:prstGeom>
        </p:spPr>
        <p:txBody>
          <a:bodyPr spcFirstLastPara="1" wrap="square" lIns="91425" tIns="91425" rIns="91425" bIns="91425" anchor="b" anchorCtr="0">
            <a:noAutofit/>
          </a:bodyPr>
          <a:lstStyle/>
          <a:p>
            <a:pPr marL="0" lvl="0" indent="0" algn="l" rtl="0">
              <a:lnSpc>
                <a:spcPct val="115000"/>
              </a:lnSpc>
              <a:spcBef>
                <a:spcPts val="0"/>
              </a:spcBef>
              <a:spcAft>
                <a:spcPts val="0"/>
              </a:spcAft>
              <a:buNone/>
            </a:pPr>
            <a:r>
              <a:rPr lang="en" sz="1800" dirty="0">
                <a:solidFill>
                  <a:schemeClr val="dk2"/>
                </a:solidFill>
              </a:rPr>
              <a:t>Add Ministry Photo then following text</a:t>
            </a:r>
            <a:endParaRPr sz="1800" dirty="0">
              <a:solidFill>
                <a:schemeClr val="dk2"/>
              </a:solidFill>
            </a:endParaRPr>
          </a:p>
          <a:p>
            <a:pPr marL="0" lvl="0" indent="0" algn="l" rtl="0">
              <a:lnSpc>
                <a:spcPct val="115000"/>
              </a:lnSpc>
              <a:spcBef>
                <a:spcPts val="1600"/>
              </a:spcBef>
              <a:spcAft>
                <a:spcPts val="1600"/>
              </a:spcAft>
              <a:buClr>
                <a:schemeClr val="dk1"/>
              </a:buClr>
              <a:buSzPts val="1100"/>
              <a:buFont typeface="Arial"/>
              <a:buNone/>
            </a:pPr>
            <a:r>
              <a:rPr lang="en" sz="1800" dirty="0">
                <a:solidFill>
                  <a:schemeClr val="dk2"/>
                </a:solidFill>
              </a:rPr>
              <a:t>Looking for a shortcut to the Donation page </a:t>
            </a:r>
            <a:r>
              <a:rPr lang="en-US" sz="1800" dirty="0">
                <a:solidFill>
                  <a:schemeClr val="dk2"/>
                </a:solidFill>
              </a:rPr>
              <a:t>or the Sharing Your Time, Wisdom, and Skills form</a:t>
            </a:r>
            <a:r>
              <a:rPr lang="en" sz="1800" dirty="0">
                <a:solidFill>
                  <a:schemeClr val="dk2"/>
                </a:solidFill>
              </a:rPr>
              <a:t>, use the buttons below.</a:t>
            </a:r>
            <a:endParaRPr dirty="0"/>
          </a:p>
        </p:txBody>
      </p:sp>
      <p:sp>
        <p:nvSpPr>
          <p:cNvPr id="110" name="Google Shape;110;p21"/>
          <p:cNvSpPr txBox="1">
            <a:spLocks noGrp="1"/>
          </p:cNvSpPr>
          <p:nvPr>
            <p:ph type="subTitle" idx="1"/>
          </p:nvPr>
        </p:nvSpPr>
        <p:spPr>
          <a:xfrm>
            <a:off x="237350" y="3936206"/>
            <a:ext cx="8520600" cy="907256"/>
          </a:xfrm>
          <a:prstGeom prst="rect">
            <a:avLst/>
          </a:prstGeom>
        </p:spPr>
        <p:txBody>
          <a:bodyPr spcFirstLastPara="1" wrap="square" lIns="91425" tIns="91425" rIns="91425" bIns="91425" anchor="t" anchorCtr="0">
            <a:noAutofit/>
          </a:bodyPr>
          <a:lstStyle/>
          <a:p>
            <a:pPr marL="0" lvl="0" indent="0" algn="ctr" rtl="0">
              <a:spcBef>
                <a:spcPts val="0"/>
              </a:spcBef>
              <a:spcAft>
                <a:spcPts val="0"/>
              </a:spcAft>
              <a:buNone/>
            </a:pPr>
            <a:r>
              <a:rPr lang="en" dirty="0"/>
              <a:t>Thank you for your generous stewardship </a:t>
            </a:r>
            <a:endParaRPr dirty="0"/>
          </a:p>
          <a:p>
            <a:pPr marL="0" lvl="0" indent="0" algn="ctr" rtl="0">
              <a:spcBef>
                <a:spcPts val="0"/>
              </a:spcBef>
              <a:spcAft>
                <a:spcPts val="0"/>
              </a:spcAft>
              <a:buNone/>
            </a:pPr>
            <a:r>
              <a:rPr lang="en" dirty="0"/>
              <a:t>of God’s Gifts to you!</a:t>
            </a:r>
            <a:endParaRPr dirty="0"/>
          </a:p>
        </p:txBody>
      </p:sp>
      <p:sp>
        <p:nvSpPr>
          <p:cNvPr id="111" name="Google Shape;111;p21"/>
          <p:cNvSpPr txBox="1">
            <a:spLocks noGrp="1"/>
          </p:cNvSpPr>
          <p:nvPr>
            <p:ph type="body" idx="4294967295"/>
          </p:nvPr>
        </p:nvSpPr>
        <p:spPr>
          <a:xfrm>
            <a:off x="2937350" y="1756050"/>
            <a:ext cx="3532200" cy="15195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r>
              <a:rPr lang="en" dirty="0"/>
              <a:t>Add </a:t>
            </a:r>
            <a:r>
              <a:rPr lang="en-US" dirty="0"/>
              <a:t>Donate</a:t>
            </a:r>
            <a:r>
              <a:rPr lang="en" dirty="0"/>
              <a:t> Button linked to giving page</a:t>
            </a:r>
            <a:endParaRPr dirty="0"/>
          </a:p>
          <a:p>
            <a:pPr marL="0" lvl="0" indent="0" algn="l" rtl="0">
              <a:spcBef>
                <a:spcPts val="1600"/>
              </a:spcBef>
              <a:spcAft>
                <a:spcPts val="1600"/>
              </a:spcAft>
              <a:buNone/>
            </a:pPr>
            <a:r>
              <a:rPr lang="en" dirty="0"/>
              <a:t>Add </a:t>
            </a:r>
            <a:r>
              <a:rPr lang="en-US" dirty="0"/>
              <a:t>Share Time, Wisdom, and Skills</a:t>
            </a:r>
            <a:r>
              <a:rPr lang="en" dirty="0"/>
              <a:t> Now Button </a:t>
            </a:r>
            <a:endParaRPr dirty="0"/>
          </a:p>
        </p:txBody>
      </p:sp>
      <p:sp>
        <p:nvSpPr>
          <p:cNvPr id="2" name="TextBox 1">
            <a:extLst>
              <a:ext uri="{FF2B5EF4-FFF2-40B4-BE49-F238E27FC236}">
                <a16:creationId xmlns:a16="http://schemas.microsoft.com/office/drawing/2014/main" id="{033B62AD-3CF6-4FB3-A2E4-64AAECA024E1}"/>
              </a:ext>
            </a:extLst>
          </p:cNvPr>
          <p:cNvSpPr txBox="1"/>
          <p:nvPr/>
        </p:nvSpPr>
        <p:spPr>
          <a:xfrm>
            <a:off x="1557338" y="3464719"/>
            <a:ext cx="6336506" cy="523220"/>
          </a:xfrm>
          <a:prstGeom prst="rect">
            <a:avLst/>
          </a:prstGeom>
          <a:noFill/>
        </p:spPr>
        <p:txBody>
          <a:bodyPr wrap="square" rtlCol="0">
            <a:spAutoFit/>
          </a:bodyPr>
          <a:lstStyle/>
          <a:p>
            <a:r>
              <a:rPr lang="en-US" dirty="0"/>
              <a:t>Click here to see a list of ways to make a financial gift while we aren’t able to gather in person for worship – Add link to “Options for Giving” Document </a:t>
            </a:r>
          </a:p>
        </p:txBody>
      </p:sp>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1314</TotalTime>
  <Words>905</Words>
  <Application>Microsoft Office PowerPoint</Application>
  <PresentationFormat>On-screen Show (16:9)</PresentationFormat>
  <Paragraphs>57</Paragraphs>
  <Slides>9</Slides>
  <Notes>9</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9</vt:i4>
      </vt:variant>
    </vt:vector>
  </HeadingPairs>
  <TitlesOfParts>
    <vt:vector size="12" baseType="lpstr">
      <vt:lpstr>Arial</vt:lpstr>
      <vt:lpstr>Calibri</vt:lpstr>
      <vt:lpstr>Simple Light</vt:lpstr>
      <vt:lpstr>Webpage</vt:lpstr>
      <vt:lpstr>Generosity Matters</vt:lpstr>
      <vt:lpstr>Discovering Generosity in Scripture</vt:lpstr>
      <vt:lpstr>Generosity Makes Ministry Happen</vt:lpstr>
      <vt:lpstr>Sharing God’s Gifts</vt:lpstr>
      <vt:lpstr>Mailchimp Constant Contact</vt:lpstr>
      <vt:lpstr>PowerPoint Presentation</vt:lpstr>
      <vt:lpstr>PowerPoint Presentation</vt:lpstr>
      <vt:lpstr>Add Ministry Photo then following text Looking for a shortcut to the Donation page or the Sharing Your Time, Wisdom, and Skills form, use the buttons below.</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Webpage</dc:title>
  <dc:creator>John Wertz</dc:creator>
  <cp:lastModifiedBy>John Wertz</cp:lastModifiedBy>
  <cp:revision>14</cp:revision>
  <dcterms:modified xsi:type="dcterms:W3CDTF">2020-03-18T13:10:20Z</dcterms:modified>
</cp:coreProperties>
</file>