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02"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862fe10475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862fe10475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862fe10475_0_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862fe10475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862fe10475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862fe10475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862fe10475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862fe10475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862fe10475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862fe10475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862fe10475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862fe10475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862fe10475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862fe10475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862fe10475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862fe10475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862fe10475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862fe10475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862fe10475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862fe10475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vasynod.org/covid-19/"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hyperlink" Target="https://docs.google.com/document/d/13MRCbj0HXYB7rjSqoRWCZbPGkzVUEpcHpjcx6UUjDXY/edit?usp=shar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536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300" b="1">
                <a:solidFill>
                  <a:srgbClr val="980000"/>
                </a:solidFill>
              </a:rPr>
              <a:t>Gathering Again</a:t>
            </a:r>
            <a:endParaRPr sz="6300" b="1">
              <a:solidFill>
                <a:srgbClr val="980000"/>
              </a:solidFill>
            </a:endParaRPr>
          </a:p>
          <a:p>
            <a:pPr marL="0" lvl="0" indent="0" algn="l" rtl="0">
              <a:spcBef>
                <a:spcPts val="0"/>
              </a:spcBef>
              <a:spcAft>
                <a:spcPts val="0"/>
              </a:spcAft>
              <a:buNone/>
            </a:pPr>
            <a:endParaRPr/>
          </a:p>
        </p:txBody>
      </p:sp>
      <p:pic>
        <p:nvPicPr>
          <p:cNvPr id="55" name="Google Shape;55;p13"/>
          <p:cNvPicPr preferRelativeResize="0"/>
          <p:nvPr/>
        </p:nvPicPr>
        <p:blipFill>
          <a:blip r:embed="rId3">
            <a:alphaModFix/>
          </a:blip>
          <a:stretch>
            <a:fillRect/>
          </a:stretch>
        </p:blipFill>
        <p:spPr>
          <a:xfrm>
            <a:off x="1597100" y="2449275"/>
            <a:ext cx="5949800" cy="1754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22"/>
          <p:cNvPicPr preferRelativeResize="0"/>
          <p:nvPr/>
        </p:nvPicPr>
        <p:blipFill>
          <a:blip r:embed="rId3">
            <a:alphaModFix/>
          </a:blip>
          <a:stretch>
            <a:fillRect/>
          </a:stretch>
        </p:blipFill>
        <p:spPr>
          <a:xfrm>
            <a:off x="1544850" y="44625"/>
            <a:ext cx="6054299" cy="49464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txBox="1"/>
          <p:nvPr/>
        </p:nvSpPr>
        <p:spPr>
          <a:xfrm>
            <a:off x="114300" y="152400"/>
            <a:ext cx="8839200" cy="4610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solidFill>
                  <a:srgbClr val="980000"/>
                </a:solidFill>
              </a:rPr>
              <a:t>Please continue to pray for SMLC Council, the gathering again committees, Pastor Michelle, our congregation, and our community as we work towards the time when we can gather again.</a:t>
            </a:r>
            <a:endParaRPr sz="2800" b="1">
              <a:solidFill>
                <a:srgbClr val="980000"/>
              </a:solidFill>
            </a:endParaRPr>
          </a:p>
        </p:txBody>
      </p:sp>
      <p:pic>
        <p:nvPicPr>
          <p:cNvPr id="122" name="Google Shape;122;p23"/>
          <p:cNvPicPr preferRelativeResize="0"/>
          <p:nvPr/>
        </p:nvPicPr>
        <p:blipFill>
          <a:blip r:embed="rId3">
            <a:alphaModFix/>
          </a:blip>
          <a:stretch>
            <a:fillRect/>
          </a:stretch>
        </p:blipFill>
        <p:spPr>
          <a:xfrm>
            <a:off x="1002750" y="2571750"/>
            <a:ext cx="7392275" cy="2179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980000"/>
                </a:solidFill>
              </a:rPr>
              <a:t>We are preparing to reopen!</a:t>
            </a:r>
            <a:endParaRPr b="1">
              <a:solidFill>
                <a:srgbClr val="980000"/>
              </a:solidFill>
            </a:endParaRPr>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Clr>
                <a:srgbClr val="222222"/>
              </a:buClr>
              <a:buSzPts val="1100"/>
              <a:buChar char="●"/>
            </a:pPr>
            <a:r>
              <a:rPr lang="en" sz="1100">
                <a:solidFill>
                  <a:srgbClr val="222222"/>
                </a:solidFill>
                <a:highlight>
                  <a:srgbClr val="FFFFFF"/>
                </a:highlight>
              </a:rPr>
              <a:t> </a:t>
            </a:r>
            <a:r>
              <a:rPr lang="en" sz="1300">
                <a:solidFill>
                  <a:srgbClr val="222222"/>
                </a:solidFill>
                <a:highlight>
                  <a:srgbClr val="FFFFFF"/>
                </a:highlight>
              </a:rPr>
              <a:t>As of yet, there is no set date to begin worship services.   </a:t>
            </a:r>
            <a:endParaRPr sz="1300">
              <a:solidFill>
                <a:srgbClr val="222222"/>
              </a:solidFill>
              <a:highlight>
                <a:srgbClr val="FFFFFF"/>
              </a:highlight>
            </a:endParaRPr>
          </a:p>
          <a:p>
            <a:pPr marL="457200" lvl="0" indent="-311150" algn="l" rtl="0">
              <a:spcBef>
                <a:spcPts val="0"/>
              </a:spcBef>
              <a:spcAft>
                <a:spcPts val="0"/>
              </a:spcAft>
              <a:buClr>
                <a:srgbClr val="222222"/>
              </a:buClr>
              <a:buSzPts val="1300"/>
              <a:buChar char="●"/>
            </a:pPr>
            <a:r>
              <a:rPr lang="en" sz="1300">
                <a:solidFill>
                  <a:srgbClr val="222222"/>
                </a:solidFill>
                <a:highlight>
                  <a:srgbClr val="FFFFFF"/>
                </a:highlight>
              </a:rPr>
              <a:t>Council, </a:t>
            </a:r>
            <a:r>
              <a:rPr lang="en" sz="1300" u="sng">
                <a:solidFill>
                  <a:schemeClr val="hlink"/>
                </a:solidFill>
                <a:highlight>
                  <a:srgbClr val="FFFFFF"/>
                </a:highlight>
                <a:hlinkClick r:id="rId3"/>
              </a:rPr>
              <a:t>using guidance and information provided by the Virginia Synod</a:t>
            </a:r>
            <a:r>
              <a:rPr lang="en" sz="1300">
                <a:solidFill>
                  <a:srgbClr val="222222"/>
                </a:solidFill>
                <a:highlight>
                  <a:srgbClr val="FFFFFF"/>
                </a:highlight>
              </a:rPr>
              <a:t>, is thoughtfully and prayerfully considering all the different aspects of reopening so that it can be done as safely as possible.</a:t>
            </a:r>
            <a:endParaRPr sz="1300">
              <a:solidFill>
                <a:srgbClr val="222222"/>
              </a:solidFill>
              <a:highlight>
                <a:srgbClr val="FFFFFF"/>
              </a:highlight>
            </a:endParaRPr>
          </a:p>
          <a:p>
            <a:pPr marL="457200" lvl="0" indent="-311150" algn="l" rtl="0">
              <a:spcBef>
                <a:spcPts val="0"/>
              </a:spcBef>
              <a:spcAft>
                <a:spcPts val="0"/>
              </a:spcAft>
              <a:buClr>
                <a:srgbClr val="222222"/>
              </a:buClr>
              <a:buSzPts val="1300"/>
              <a:buChar char="●"/>
            </a:pPr>
            <a:r>
              <a:rPr lang="en" sz="1300">
                <a:solidFill>
                  <a:srgbClr val="222222"/>
                </a:solidFill>
                <a:highlight>
                  <a:srgbClr val="FFFFFF"/>
                </a:highlight>
              </a:rPr>
              <a:t>Council has created subcommittees to guide our gathering again in the following areas:  </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Leadership</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Building, Seating Capacity and Worship Opportunities</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Worship Experience</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Ministry Activities</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Communications</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Staffing</a:t>
            </a:r>
            <a:endParaRPr sz="1300">
              <a:solidFill>
                <a:srgbClr val="222222"/>
              </a:solidFill>
              <a:highlight>
                <a:srgbClr val="FFFFFF"/>
              </a:highlight>
            </a:endParaRPr>
          </a:p>
          <a:p>
            <a:pPr marL="914400" lvl="1" indent="-311150" algn="l" rtl="0">
              <a:spcBef>
                <a:spcPts val="0"/>
              </a:spcBef>
              <a:spcAft>
                <a:spcPts val="0"/>
              </a:spcAft>
              <a:buClr>
                <a:srgbClr val="222222"/>
              </a:buClr>
              <a:buSzPts val="1300"/>
              <a:buChar char="○"/>
            </a:pPr>
            <a:r>
              <a:rPr lang="en" sz="1300">
                <a:solidFill>
                  <a:srgbClr val="222222"/>
                </a:solidFill>
                <a:highlight>
                  <a:srgbClr val="FFFFFF"/>
                </a:highlight>
              </a:rPr>
              <a:t>Financial </a:t>
            </a:r>
            <a:endParaRPr sz="1300">
              <a:solidFill>
                <a:srgbClr val="222222"/>
              </a:solidFill>
              <a:highlight>
                <a:srgbClr val="FFFFFF"/>
              </a:highlight>
            </a:endParaRPr>
          </a:p>
          <a:p>
            <a:pPr marL="457200" lvl="0" indent="-311150" algn="l" rtl="0">
              <a:spcBef>
                <a:spcPts val="0"/>
              </a:spcBef>
              <a:spcAft>
                <a:spcPts val="0"/>
              </a:spcAft>
              <a:buClr>
                <a:srgbClr val="222222"/>
              </a:buClr>
              <a:buSzPts val="1300"/>
              <a:buChar char="●"/>
            </a:pPr>
            <a:r>
              <a:rPr lang="en" sz="1300">
                <a:solidFill>
                  <a:srgbClr val="222222"/>
                </a:solidFill>
                <a:highlight>
                  <a:srgbClr val="FFFFFF"/>
                </a:highlight>
              </a:rPr>
              <a:t>The following slides will share  the immediate concerns/actions of each committee. They will also have contact information if you would like to volunteer to serve on one. </a:t>
            </a:r>
            <a:endParaRPr sz="1300">
              <a:solidFill>
                <a:srgbClr val="222222"/>
              </a:solidFill>
              <a:highlight>
                <a:srgbClr val="FFFFFF"/>
              </a:highlight>
            </a:endParaRPr>
          </a:p>
          <a:p>
            <a:pPr marL="457200" lvl="0" indent="-311150" algn="l" rtl="0">
              <a:spcBef>
                <a:spcPts val="0"/>
              </a:spcBef>
              <a:spcAft>
                <a:spcPts val="0"/>
              </a:spcAft>
              <a:buClr>
                <a:srgbClr val="222222"/>
              </a:buClr>
              <a:buSzPts val="1300"/>
              <a:buChar char="●"/>
            </a:pPr>
            <a:r>
              <a:rPr lang="en" sz="1300" u="sng">
                <a:solidFill>
                  <a:schemeClr val="hlink"/>
                </a:solidFill>
                <a:highlight>
                  <a:srgbClr val="FFFFFF"/>
                </a:highlight>
                <a:hlinkClick r:id="rId4"/>
              </a:rPr>
              <a:t>Click here to read a more detailed description of each committee’s considerations for reopening.</a:t>
            </a:r>
            <a:endParaRPr sz="1300">
              <a:solidFill>
                <a:srgbClr val="222222"/>
              </a:solidFill>
              <a:highlight>
                <a:srgbClr val="FFFFFF"/>
              </a:highlight>
            </a:endParaRPr>
          </a:p>
          <a:p>
            <a:pPr marL="0" lvl="0" indent="0" algn="l" rtl="0">
              <a:spcBef>
                <a:spcPts val="1600"/>
              </a:spcBef>
              <a:spcAft>
                <a:spcPts val="0"/>
              </a:spcAft>
              <a:buNone/>
            </a:pPr>
            <a:endParaRPr sz="1100">
              <a:solidFill>
                <a:srgbClr val="222222"/>
              </a:solidFill>
              <a:highlight>
                <a:srgbClr val="FFFFFF"/>
              </a:highlight>
            </a:endParaRPr>
          </a:p>
          <a:p>
            <a:pPr marL="0" lvl="0" indent="0" algn="l" rtl="0">
              <a:spcBef>
                <a:spcPts val="1600"/>
              </a:spcBef>
              <a:spcAft>
                <a:spcPts val="0"/>
              </a:spcAft>
              <a:buNone/>
            </a:pPr>
            <a:endParaRPr sz="1100">
              <a:solidFill>
                <a:srgbClr val="222222"/>
              </a:solidFill>
              <a:highlight>
                <a:srgbClr val="FFFFFF"/>
              </a:highlight>
            </a:endParaRPr>
          </a:p>
          <a:p>
            <a:pPr marL="0" lvl="0" indent="0" algn="l" rtl="0">
              <a:spcBef>
                <a:spcPts val="1600"/>
              </a:spcBef>
              <a:spcAft>
                <a:spcPts val="0"/>
              </a:spcAft>
              <a:buNone/>
            </a:pPr>
            <a:endParaRPr sz="1100">
              <a:solidFill>
                <a:srgbClr val="222222"/>
              </a:solidFill>
              <a:highlight>
                <a:srgbClr val="FFFFFF"/>
              </a:highlight>
            </a:endParaRPr>
          </a:p>
          <a:p>
            <a:pPr marL="0" lvl="0" indent="0" algn="l" rtl="0">
              <a:spcBef>
                <a:spcPts val="1600"/>
              </a:spcBef>
              <a:spcAft>
                <a:spcPts val="1600"/>
              </a:spcAft>
              <a:buNone/>
            </a:pPr>
            <a:endParaRPr sz="1100">
              <a:solidFill>
                <a:srgbClr val="222222"/>
              </a:solidFill>
              <a:highlight>
                <a:srgbClr val="FFFFFF"/>
              </a:highlight>
            </a:endParaRPr>
          </a:p>
        </p:txBody>
      </p:sp>
      <p:pic>
        <p:nvPicPr>
          <p:cNvPr id="62" name="Google Shape;62;p14"/>
          <p:cNvPicPr preferRelativeResize="0"/>
          <p:nvPr/>
        </p:nvPicPr>
        <p:blipFill>
          <a:blip r:embed="rId5">
            <a:alphaModFix/>
          </a:blip>
          <a:stretch>
            <a:fillRect/>
          </a:stretch>
        </p:blipFill>
        <p:spPr>
          <a:xfrm>
            <a:off x="5860500" y="141425"/>
            <a:ext cx="2971800" cy="876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980000"/>
                </a:solidFill>
              </a:rPr>
              <a:t>Leadership Considerations</a:t>
            </a:r>
            <a:endParaRPr b="1">
              <a:solidFill>
                <a:srgbClr val="980000"/>
              </a:solidFill>
            </a:endParaRPr>
          </a:p>
        </p:txBody>
      </p:sp>
      <p:sp>
        <p:nvSpPr>
          <p:cNvPr id="68" name="Google Shape;68;p15"/>
          <p:cNvSpPr txBox="1">
            <a:spLocks noGrp="1"/>
          </p:cNvSpPr>
          <p:nvPr>
            <p:ph type="body" idx="1"/>
          </p:nvPr>
        </p:nvSpPr>
        <p:spPr>
          <a:xfrm>
            <a:off x="102150" y="1381075"/>
            <a:ext cx="8520600" cy="3416400"/>
          </a:xfrm>
          <a:prstGeom prst="rect">
            <a:avLst/>
          </a:prstGeom>
        </p:spPr>
        <p:txBody>
          <a:bodyPr spcFirstLastPara="1" wrap="square" lIns="91425" tIns="91425" rIns="91425" bIns="91425" anchor="t" anchorCtr="0">
            <a:noAutofit/>
          </a:bodyPr>
          <a:lstStyle/>
          <a:p>
            <a:pPr marL="457200" lvl="0" indent="-361950" algn="l" rtl="0">
              <a:spcBef>
                <a:spcPts val="0"/>
              </a:spcBef>
              <a:spcAft>
                <a:spcPts val="0"/>
              </a:spcAft>
              <a:buClr>
                <a:srgbClr val="000000"/>
              </a:buClr>
              <a:buSzPts val="2100"/>
              <a:buChar char="●"/>
            </a:pPr>
            <a:r>
              <a:rPr lang="en" sz="2100">
                <a:solidFill>
                  <a:srgbClr val="000000"/>
                </a:solidFill>
              </a:rPr>
              <a:t>Discuss what have we learned during online worship.</a:t>
            </a:r>
            <a:endParaRPr sz="2100">
              <a:solidFill>
                <a:srgbClr val="000000"/>
              </a:solidFill>
            </a:endParaRPr>
          </a:p>
          <a:p>
            <a:pPr marL="457200" lvl="0" indent="-361950" algn="l" rtl="0">
              <a:spcBef>
                <a:spcPts val="0"/>
              </a:spcBef>
              <a:spcAft>
                <a:spcPts val="0"/>
              </a:spcAft>
              <a:buClr>
                <a:srgbClr val="000000"/>
              </a:buClr>
              <a:buSzPts val="2100"/>
              <a:buChar char="●"/>
            </a:pPr>
            <a:r>
              <a:rPr lang="en" sz="2100">
                <a:solidFill>
                  <a:srgbClr val="000000"/>
                </a:solidFill>
              </a:rPr>
              <a:t>How will we celebrate the creativity and faithfulness, as well as honor and give thanks to all those who have lead us during this difficult and unprecedented time?</a:t>
            </a:r>
            <a:endParaRPr sz="2100">
              <a:solidFill>
                <a:srgbClr val="000000"/>
              </a:solidFill>
            </a:endParaRPr>
          </a:p>
          <a:p>
            <a:pPr marL="0" lvl="0" indent="0" algn="l" rtl="0">
              <a:spcBef>
                <a:spcPts val="1600"/>
              </a:spcBef>
              <a:spcAft>
                <a:spcPts val="0"/>
              </a:spcAft>
              <a:buNone/>
            </a:pPr>
            <a:endParaRPr/>
          </a:p>
          <a:p>
            <a:pPr marL="0" lvl="0" indent="0" algn="l" rtl="0">
              <a:spcBef>
                <a:spcPts val="1600"/>
              </a:spcBef>
              <a:spcAft>
                <a:spcPts val="1600"/>
              </a:spcAft>
              <a:buNone/>
            </a:pPr>
            <a:r>
              <a:rPr lang="en" sz="2000" b="1">
                <a:solidFill>
                  <a:srgbClr val="980000"/>
                </a:solidFill>
              </a:rPr>
              <a:t>Committee Contact:  (Name)			(</a:t>
            </a:r>
            <a:r>
              <a:rPr lang="en" sz="2000" b="1">
                <a:solidFill>
                  <a:srgbClr val="980000"/>
                </a:solidFill>
                <a:highlight>
                  <a:srgbClr val="FFFFFF"/>
                </a:highlight>
              </a:rPr>
              <a:t>email address)</a:t>
            </a:r>
            <a:endParaRPr sz="2000" b="1">
              <a:solidFill>
                <a:srgbClr val="980000"/>
              </a:solidFill>
            </a:endParaRPr>
          </a:p>
        </p:txBody>
      </p:sp>
      <p:pic>
        <p:nvPicPr>
          <p:cNvPr id="69" name="Google Shape;69;p15"/>
          <p:cNvPicPr preferRelativeResize="0"/>
          <p:nvPr/>
        </p:nvPicPr>
        <p:blipFill>
          <a:blip r:embed="rId3">
            <a:alphaModFix/>
          </a:blip>
          <a:stretch>
            <a:fillRect/>
          </a:stretch>
        </p:blipFill>
        <p:spPr>
          <a:xfrm>
            <a:off x="5860500" y="141425"/>
            <a:ext cx="2971800" cy="8763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0" y="0"/>
            <a:ext cx="8520600" cy="1498200"/>
          </a:xfrm>
          <a:prstGeom prst="rect">
            <a:avLst/>
          </a:prstGeom>
        </p:spPr>
        <p:txBody>
          <a:bodyPr spcFirstLastPara="1" wrap="square" lIns="91425" tIns="91425" rIns="91425" bIns="91425" anchor="t" anchorCtr="0">
            <a:noAutofit/>
          </a:bodyPr>
          <a:lstStyle/>
          <a:p>
            <a:pPr marL="0" marR="2362200" lvl="0" indent="0" algn="l" rtl="0">
              <a:lnSpc>
                <a:spcPct val="115000"/>
              </a:lnSpc>
              <a:spcBef>
                <a:spcPts val="1632"/>
              </a:spcBef>
              <a:spcAft>
                <a:spcPts val="0"/>
              </a:spcAft>
              <a:buNone/>
            </a:pPr>
            <a:r>
              <a:rPr lang="en" sz="2600" b="1">
                <a:solidFill>
                  <a:srgbClr val="980000"/>
                </a:solidFill>
              </a:rPr>
              <a:t>Building, Seating Capacity, &amp; Worship</a:t>
            </a:r>
            <a:r>
              <a:rPr lang="en" sz="2600" b="1"/>
              <a:t> </a:t>
            </a:r>
            <a:r>
              <a:rPr lang="en" sz="2600" b="1">
                <a:solidFill>
                  <a:srgbClr val="980000"/>
                </a:solidFill>
              </a:rPr>
              <a:t>Considerations</a:t>
            </a:r>
            <a:endParaRPr sz="2600" b="1">
              <a:solidFill>
                <a:srgbClr val="980000"/>
              </a:solidFill>
            </a:endParaRPr>
          </a:p>
        </p:txBody>
      </p:sp>
      <p:sp>
        <p:nvSpPr>
          <p:cNvPr id="75" name="Google Shape;75;p16"/>
          <p:cNvSpPr txBox="1">
            <a:spLocks noGrp="1"/>
          </p:cNvSpPr>
          <p:nvPr>
            <p:ph type="body" idx="1"/>
          </p:nvPr>
        </p:nvSpPr>
        <p:spPr>
          <a:xfrm>
            <a:off x="102150" y="1381075"/>
            <a:ext cx="8520600" cy="3416400"/>
          </a:xfrm>
          <a:prstGeom prst="rect">
            <a:avLst/>
          </a:prstGeom>
        </p:spPr>
        <p:txBody>
          <a:bodyPr spcFirstLastPara="1" wrap="square" lIns="91425" tIns="91425" rIns="91425" bIns="91425" anchor="t" anchorCtr="0">
            <a:noAutofit/>
          </a:bodyPr>
          <a:lstStyle/>
          <a:p>
            <a:pPr marL="457200" lvl="0" indent="-361950" algn="l" rtl="0">
              <a:spcBef>
                <a:spcPts val="0"/>
              </a:spcBef>
              <a:spcAft>
                <a:spcPts val="0"/>
              </a:spcAft>
              <a:buClr>
                <a:srgbClr val="000000"/>
              </a:buClr>
              <a:buSzPts val="2100"/>
              <a:buChar char="●"/>
            </a:pPr>
            <a:r>
              <a:rPr lang="en" sz="2100">
                <a:solidFill>
                  <a:srgbClr val="000000"/>
                </a:solidFill>
              </a:rPr>
              <a:t>Implementing social distancing protocols and cleaning regimens.  Specifically:</a:t>
            </a:r>
            <a:endParaRPr sz="2100">
              <a:solidFill>
                <a:srgbClr val="000000"/>
              </a:solidFill>
            </a:endParaRPr>
          </a:p>
          <a:p>
            <a:pPr marL="914400" lvl="1" indent="-361950" algn="l" rtl="0">
              <a:spcBef>
                <a:spcPts val="0"/>
              </a:spcBef>
              <a:spcAft>
                <a:spcPts val="0"/>
              </a:spcAft>
              <a:buClr>
                <a:srgbClr val="000000"/>
              </a:buClr>
              <a:buSzPts val="2100"/>
              <a:buChar char="○"/>
            </a:pPr>
            <a:r>
              <a:rPr lang="en" sz="2100">
                <a:solidFill>
                  <a:srgbClr val="222222"/>
                </a:solidFill>
                <a:highlight>
                  <a:srgbClr val="FFFFFF"/>
                </a:highlight>
              </a:rPr>
              <a:t>What changes would we need to make to our sanctuary seating to accommodate social distancing protocols?  </a:t>
            </a:r>
            <a:endParaRPr sz="2100">
              <a:solidFill>
                <a:srgbClr val="222222"/>
              </a:solidFill>
              <a:highlight>
                <a:srgbClr val="FFFFFF"/>
              </a:highlight>
            </a:endParaRPr>
          </a:p>
          <a:p>
            <a:pPr marL="914400" lvl="1" indent="-361950" algn="l" rtl="0">
              <a:spcBef>
                <a:spcPts val="0"/>
              </a:spcBef>
              <a:spcAft>
                <a:spcPts val="0"/>
              </a:spcAft>
              <a:buClr>
                <a:srgbClr val="000000"/>
              </a:buClr>
              <a:buSzPts val="2100"/>
              <a:buChar char="○"/>
            </a:pPr>
            <a:r>
              <a:rPr lang="en" sz="2100">
                <a:solidFill>
                  <a:srgbClr val="222222"/>
                </a:solidFill>
                <a:highlight>
                  <a:srgbClr val="FFFFFF"/>
                </a:highlight>
              </a:rPr>
              <a:t>What is the plan for cleaning between services?</a:t>
            </a:r>
            <a:endParaRPr sz="2100">
              <a:solidFill>
                <a:srgbClr val="222222"/>
              </a:solidFill>
              <a:highlight>
                <a:srgbClr val="FFFFFF"/>
              </a:highlight>
            </a:endParaRPr>
          </a:p>
          <a:p>
            <a:pPr marL="0" lvl="0" indent="0" algn="l" rtl="0">
              <a:spcBef>
                <a:spcPts val="0"/>
              </a:spcBef>
              <a:spcAft>
                <a:spcPts val="0"/>
              </a:spcAft>
              <a:buNone/>
            </a:pPr>
            <a:endParaRPr sz="2100">
              <a:solidFill>
                <a:srgbClr val="000000"/>
              </a:solidFill>
            </a:endParaRPr>
          </a:p>
          <a:p>
            <a:pPr marL="0" lvl="0" indent="0" algn="l" rtl="0">
              <a:spcBef>
                <a:spcPts val="1600"/>
              </a:spcBef>
              <a:spcAft>
                <a:spcPts val="1600"/>
              </a:spcAft>
              <a:buNone/>
            </a:pPr>
            <a:r>
              <a:rPr lang="en" sz="2000" b="1">
                <a:solidFill>
                  <a:srgbClr val="980000"/>
                </a:solidFill>
              </a:rPr>
              <a:t>Committee Contact:  (Name)			(</a:t>
            </a:r>
            <a:r>
              <a:rPr lang="en" sz="2000" b="1">
                <a:solidFill>
                  <a:srgbClr val="980000"/>
                </a:solidFill>
                <a:highlight>
                  <a:schemeClr val="lt1"/>
                </a:highlight>
              </a:rPr>
              <a:t>email address)</a:t>
            </a:r>
            <a:endParaRPr sz="2100" b="1">
              <a:solidFill>
                <a:srgbClr val="980000"/>
              </a:solidFill>
            </a:endParaRPr>
          </a:p>
        </p:txBody>
      </p:sp>
      <p:pic>
        <p:nvPicPr>
          <p:cNvPr id="76" name="Google Shape;76;p16"/>
          <p:cNvPicPr preferRelativeResize="0"/>
          <p:nvPr/>
        </p:nvPicPr>
        <p:blipFill>
          <a:blip r:embed="rId3">
            <a:alphaModFix/>
          </a:blip>
          <a:stretch>
            <a:fillRect/>
          </a:stretch>
        </p:blipFill>
        <p:spPr>
          <a:xfrm>
            <a:off x="6075875" y="141425"/>
            <a:ext cx="2756425" cy="852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53700" y="293225"/>
            <a:ext cx="8832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b="1">
                <a:solidFill>
                  <a:srgbClr val="980000"/>
                </a:solidFill>
              </a:rPr>
              <a:t>Worship Experience Considerations</a:t>
            </a:r>
            <a:endParaRPr sz="2600" b="1">
              <a:solidFill>
                <a:srgbClr val="980000"/>
              </a:solidFill>
            </a:endParaRPr>
          </a:p>
        </p:txBody>
      </p:sp>
      <p:sp>
        <p:nvSpPr>
          <p:cNvPr id="82" name="Google Shape;82;p17"/>
          <p:cNvSpPr txBox="1">
            <a:spLocks noGrp="1"/>
          </p:cNvSpPr>
          <p:nvPr>
            <p:ph type="body" idx="1"/>
          </p:nvPr>
        </p:nvSpPr>
        <p:spPr>
          <a:xfrm>
            <a:off x="102150" y="1017725"/>
            <a:ext cx="8520600" cy="3609900"/>
          </a:xfrm>
          <a:prstGeom prst="rect">
            <a:avLst/>
          </a:prstGeom>
        </p:spPr>
        <p:txBody>
          <a:bodyPr spcFirstLastPara="1" wrap="square" lIns="91425" tIns="91425" rIns="91425" bIns="91425" anchor="t" anchorCtr="0">
            <a:noAutofit/>
          </a:bodyPr>
          <a:lstStyle/>
          <a:p>
            <a:pPr marL="457200" marR="353568" lvl="0" indent="-330200" algn="l" rtl="0">
              <a:spcBef>
                <a:spcPts val="216"/>
              </a:spcBef>
              <a:spcAft>
                <a:spcPts val="0"/>
              </a:spcAft>
              <a:buClr>
                <a:srgbClr val="000000"/>
              </a:buClr>
              <a:buSzPts val="1600"/>
              <a:buChar char="●"/>
            </a:pPr>
            <a:r>
              <a:rPr lang="en" sz="1600">
                <a:solidFill>
                  <a:schemeClr val="dk1"/>
                </a:solidFill>
              </a:rPr>
              <a:t>Will we continue to use bulletins or shift to projection to minimize the need to clean hymnals? </a:t>
            </a:r>
            <a:endParaRPr sz="1600">
              <a:solidFill>
                <a:schemeClr val="dk1"/>
              </a:solidFill>
            </a:endParaRPr>
          </a:p>
          <a:p>
            <a:pPr marL="914400" marR="399288" lvl="1" indent="-330200" algn="l" rtl="0">
              <a:spcBef>
                <a:spcPts val="0"/>
              </a:spcBef>
              <a:spcAft>
                <a:spcPts val="0"/>
              </a:spcAft>
              <a:buClr>
                <a:srgbClr val="000000"/>
              </a:buClr>
              <a:buSzPts val="1600"/>
              <a:buChar char="○"/>
            </a:pPr>
            <a:r>
              <a:rPr lang="en" sz="1600">
                <a:solidFill>
                  <a:schemeClr val="dk1"/>
                </a:solidFill>
              </a:rPr>
              <a:t>a. Do we have the proper licenses to produce all-inclusive, single use bulletins which include liturgy and hymns? </a:t>
            </a:r>
            <a:endParaRPr sz="1600">
              <a:solidFill>
                <a:schemeClr val="dk1"/>
              </a:solidFill>
            </a:endParaRPr>
          </a:p>
          <a:p>
            <a:pPr marL="914400" marR="112776" lvl="1" indent="-330200" algn="l" rtl="0">
              <a:spcBef>
                <a:spcPts val="0"/>
              </a:spcBef>
              <a:spcAft>
                <a:spcPts val="0"/>
              </a:spcAft>
              <a:buClr>
                <a:srgbClr val="000000"/>
              </a:buClr>
              <a:buSzPts val="1600"/>
              <a:buChar char="○"/>
            </a:pPr>
            <a:r>
              <a:rPr lang="en" sz="1600">
                <a:solidFill>
                  <a:schemeClr val="dk1"/>
                </a:solidFill>
              </a:rPr>
              <a:t>b. Do we have the proper licenses to project liturgy and hymns for worship? </a:t>
            </a:r>
            <a:endParaRPr sz="1600">
              <a:solidFill>
                <a:schemeClr val="dk1"/>
              </a:solidFill>
            </a:endParaRPr>
          </a:p>
          <a:p>
            <a:pPr marL="457200" marR="554736" lvl="0" indent="-330200" algn="l" rtl="0">
              <a:spcBef>
                <a:spcPts val="0"/>
              </a:spcBef>
              <a:spcAft>
                <a:spcPts val="0"/>
              </a:spcAft>
              <a:buClr>
                <a:schemeClr val="dk1"/>
              </a:buClr>
              <a:buSzPts val="1600"/>
              <a:buChar char="●"/>
            </a:pPr>
            <a:r>
              <a:rPr lang="en" sz="1600">
                <a:solidFill>
                  <a:schemeClr val="dk1"/>
                </a:solidFill>
              </a:rPr>
              <a:t>What modifications will we make to our communion practices to maintain social distancing protocols? Consider . . .  Movement to communion, Preparation of elements , Distribution of elements, Clean-up post-communion, What if everyone is required to wear a mask to worship? </a:t>
            </a:r>
            <a:endParaRPr sz="1600">
              <a:solidFill>
                <a:srgbClr val="000000"/>
              </a:solidFill>
            </a:endParaRPr>
          </a:p>
          <a:p>
            <a:pPr marL="0" lvl="0" indent="0" algn="l" rtl="0">
              <a:spcBef>
                <a:spcPts val="0"/>
              </a:spcBef>
              <a:spcAft>
                <a:spcPts val="0"/>
              </a:spcAft>
              <a:buNone/>
            </a:pPr>
            <a:endParaRPr sz="1600"/>
          </a:p>
          <a:p>
            <a:pPr marL="0" lvl="0" indent="0" algn="l" rtl="0">
              <a:spcBef>
                <a:spcPts val="1600"/>
              </a:spcBef>
              <a:spcAft>
                <a:spcPts val="1600"/>
              </a:spcAft>
              <a:buNone/>
            </a:pPr>
            <a:r>
              <a:rPr lang="en" sz="2000" b="1">
                <a:solidFill>
                  <a:srgbClr val="980000"/>
                </a:solidFill>
              </a:rPr>
              <a:t>Committee Contact:  (Name)			(</a:t>
            </a:r>
            <a:r>
              <a:rPr lang="en" sz="2000" b="1">
                <a:solidFill>
                  <a:srgbClr val="980000"/>
                </a:solidFill>
                <a:highlight>
                  <a:schemeClr val="lt1"/>
                </a:highlight>
              </a:rPr>
              <a:t>email address)</a:t>
            </a:r>
            <a:endParaRPr sz="2100" b="1">
              <a:solidFill>
                <a:srgbClr val="980000"/>
              </a:solidFill>
            </a:endParaRPr>
          </a:p>
        </p:txBody>
      </p:sp>
      <p:pic>
        <p:nvPicPr>
          <p:cNvPr id="83" name="Google Shape;83;p17"/>
          <p:cNvPicPr preferRelativeResize="0"/>
          <p:nvPr/>
        </p:nvPicPr>
        <p:blipFill>
          <a:blip r:embed="rId3">
            <a:alphaModFix/>
          </a:blip>
          <a:stretch>
            <a:fillRect/>
          </a:stretch>
        </p:blipFill>
        <p:spPr>
          <a:xfrm>
            <a:off x="5860500" y="141425"/>
            <a:ext cx="2971800" cy="876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980000"/>
                </a:solidFill>
              </a:rPr>
              <a:t>Ministry Activities </a:t>
            </a:r>
            <a:endParaRPr b="1">
              <a:solidFill>
                <a:srgbClr val="980000"/>
              </a:solidFill>
            </a:endParaRPr>
          </a:p>
          <a:p>
            <a:pPr marL="0" lvl="0" indent="0" algn="l" rtl="0">
              <a:spcBef>
                <a:spcPts val="0"/>
              </a:spcBef>
              <a:spcAft>
                <a:spcPts val="0"/>
              </a:spcAft>
              <a:buNone/>
            </a:pPr>
            <a:r>
              <a:rPr lang="en" b="1">
                <a:solidFill>
                  <a:srgbClr val="980000"/>
                </a:solidFill>
              </a:rPr>
              <a:t>Considerations</a:t>
            </a:r>
            <a:endParaRPr b="1">
              <a:solidFill>
                <a:srgbClr val="980000"/>
              </a:solidFill>
            </a:endParaRPr>
          </a:p>
        </p:txBody>
      </p:sp>
      <p:sp>
        <p:nvSpPr>
          <p:cNvPr id="89" name="Google Shape;89;p18"/>
          <p:cNvSpPr txBox="1">
            <a:spLocks noGrp="1"/>
          </p:cNvSpPr>
          <p:nvPr>
            <p:ph type="body" idx="1"/>
          </p:nvPr>
        </p:nvSpPr>
        <p:spPr>
          <a:xfrm>
            <a:off x="102150" y="1381075"/>
            <a:ext cx="8908500" cy="3416400"/>
          </a:xfrm>
          <a:prstGeom prst="rect">
            <a:avLst/>
          </a:prstGeom>
        </p:spPr>
        <p:txBody>
          <a:bodyPr spcFirstLastPara="1" wrap="square" lIns="91425" tIns="91425" rIns="91425" bIns="91425" anchor="t" anchorCtr="0">
            <a:noAutofit/>
          </a:bodyPr>
          <a:lstStyle/>
          <a:p>
            <a:pPr marL="457200" marR="64008" lvl="0" indent="-361950" algn="l" rtl="0">
              <a:spcBef>
                <a:spcPts val="216"/>
              </a:spcBef>
              <a:spcAft>
                <a:spcPts val="0"/>
              </a:spcAft>
              <a:buClr>
                <a:srgbClr val="000000"/>
              </a:buClr>
              <a:buSzPts val="2100"/>
              <a:buChar char="●"/>
            </a:pPr>
            <a:r>
              <a:rPr lang="en" sz="1200">
                <a:solidFill>
                  <a:schemeClr val="dk1"/>
                </a:solidFill>
                <a:latin typeface="Times New Roman"/>
                <a:ea typeface="Times New Roman"/>
                <a:cs typeface="Times New Roman"/>
                <a:sym typeface="Times New Roman"/>
              </a:rPr>
              <a:t> </a:t>
            </a:r>
            <a:r>
              <a:rPr lang="en" sz="2100">
                <a:solidFill>
                  <a:schemeClr val="dk1"/>
                </a:solidFill>
              </a:rPr>
              <a:t>As we prepare to start back, have we asked these evaluative questions about our ministry activities? </a:t>
            </a:r>
            <a:endParaRPr sz="2100">
              <a:solidFill>
                <a:schemeClr val="dk1"/>
              </a:solidFill>
            </a:endParaRPr>
          </a:p>
          <a:p>
            <a:pPr marL="914400" marR="292608" lvl="1" indent="-361950" algn="l" rtl="0">
              <a:spcBef>
                <a:spcPts val="0"/>
              </a:spcBef>
              <a:spcAft>
                <a:spcPts val="0"/>
              </a:spcAft>
              <a:buClr>
                <a:srgbClr val="000000"/>
              </a:buClr>
              <a:buSzPts val="2100"/>
              <a:buChar char="○"/>
            </a:pPr>
            <a:r>
              <a:rPr lang="en" sz="2100">
                <a:solidFill>
                  <a:schemeClr val="dk1"/>
                </a:solidFill>
              </a:rPr>
              <a:t>a. Before the crisis, what would we say is essential? </a:t>
            </a:r>
            <a:endParaRPr sz="2100">
              <a:solidFill>
                <a:schemeClr val="dk1"/>
              </a:solidFill>
            </a:endParaRPr>
          </a:p>
          <a:p>
            <a:pPr marL="914400" marR="292608" lvl="1" indent="-361950" algn="l" rtl="0">
              <a:spcBef>
                <a:spcPts val="0"/>
              </a:spcBef>
              <a:spcAft>
                <a:spcPts val="0"/>
              </a:spcAft>
              <a:buClr>
                <a:srgbClr val="000000"/>
              </a:buClr>
              <a:buSzPts val="2100"/>
              <a:buChar char="○"/>
            </a:pPr>
            <a:r>
              <a:rPr lang="en" sz="2100">
                <a:solidFill>
                  <a:schemeClr val="dk1"/>
                </a:solidFill>
              </a:rPr>
              <a:t>b. During the crisis, what have we done without? </a:t>
            </a:r>
            <a:endParaRPr sz="2100">
              <a:solidFill>
                <a:schemeClr val="dk1"/>
              </a:solidFill>
            </a:endParaRPr>
          </a:p>
          <a:p>
            <a:pPr marL="914400" marR="292608" lvl="1" indent="-361950" algn="l" rtl="0">
              <a:spcBef>
                <a:spcPts val="0"/>
              </a:spcBef>
              <a:spcAft>
                <a:spcPts val="0"/>
              </a:spcAft>
              <a:buClr>
                <a:srgbClr val="000000"/>
              </a:buClr>
              <a:buSzPts val="2100"/>
              <a:buChar char="○"/>
            </a:pPr>
            <a:r>
              <a:rPr lang="en" sz="2100">
                <a:solidFill>
                  <a:schemeClr val="dk1"/>
                </a:solidFill>
              </a:rPr>
              <a:t>c. After the crisis, what do we need to leave behind? </a:t>
            </a:r>
            <a:endParaRPr sz="2100">
              <a:solidFill>
                <a:schemeClr val="dk1"/>
              </a:solidFill>
            </a:endParaRPr>
          </a:p>
          <a:p>
            <a:pPr marL="457200" lvl="0" indent="-361950" algn="l" rtl="0">
              <a:spcBef>
                <a:spcPts val="0"/>
              </a:spcBef>
              <a:spcAft>
                <a:spcPts val="0"/>
              </a:spcAft>
              <a:buClr>
                <a:srgbClr val="000000"/>
              </a:buClr>
              <a:buSzPts val="2100"/>
              <a:buChar char="●"/>
            </a:pPr>
            <a:r>
              <a:rPr lang="en" sz="2100">
                <a:solidFill>
                  <a:srgbClr val="000000"/>
                </a:solidFill>
              </a:rPr>
              <a:t>How will we hold an online Vacation Bible School?  (We need volunteers!)</a:t>
            </a:r>
            <a:endParaRPr/>
          </a:p>
          <a:p>
            <a:pPr marL="0" lvl="0" indent="0" algn="l" rtl="0">
              <a:spcBef>
                <a:spcPts val="1600"/>
              </a:spcBef>
              <a:spcAft>
                <a:spcPts val="1600"/>
              </a:spcAft>
              <a:buNone/>
            </a:pPr>
            <a:r>
              <a:rPr lang="en" sz="2000" b="1">
                <a:solidFill>
                  <a:srgbClr val="980000"/>
                </a:solidFill>
              </a:rPr>
              <a:t>Committee Contact:  (Name)			(</a:t>
            </a:r>
            <a:r>
              <a:rPr lang="en" sz="2000" b="1">
                <a:solidFill>
                  <a:srgbClr val="980000"/>
                </a:solidFill>
                <a:highlight>
                  <a:schemeClr val="lt1"/>
                </a:highlight>
              </a:rPr>
              <a:t>email address)</a:t>
            </a:r>
            <a:endParaRPr sz="2000" b="1">
              <a:solidFill>
                <a:srgbClr val="980000"/>
              </a:solidFill>
            </a:endParaRPr>
          </a:p>
        </p:txBody>
      </p:sp>
      <p:pic>
        <p:nvPicPr>
          <p:cNvPr id="90" name="Google Shape;90;p18"/>
          <p:cNvPicPr preferRelativeResize="0"/>
          <p:nvPr/>
        </p:nvPicPr>
        <p:blipFill>
          <a:blip r:embed="rId3">
            <a:alphaModFix/>
          </a:blip>
          <a:stretch>
            <a:fillRect/>
          </a:stretch>
        </p:blipFill>
        <p:spPr>
          <a:xfrm>
            <a:off x="5860500" y="141425"/>
            <a:ext cx="2971800" cy="876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700" b="1">
                <a:solidFill>
                  <a:srgbClr val="980000"/>
                </a:solidFill>
              </a:rPr>
              <a:t>Communications Considerations</a:t>
            </a:r>
            <a:endParaRPr sz="2700" b="1">
              <a:solidFill>
                <a:srgbClr val="980000"/>
              </a:solidFill>
            </a:endParaRPr>
          </a:p>
        </p:txBody>
      </p:sp>
      <p:sp>
        <p:nvSpPr>
          <p:cNvPr id="96" name="Google Shape;96;p19"/>
          <p:cNvSpPr txBox="1">
            <a:spLocks noGrp="1"/>
          </p:cNvSpPr>
          <p:nvPr>
            <p:ph type="body" idx="1"/>
          </p:nvPr>
        </p:nvSpPr>
        <p:spPr>
          <a:xfrm>
            <a:off x="102150" y="1381075"/>
            <a:ext cx="8520600" cy="3416400"/>
          </a:xfrm>
          <a:prstGeom prst="rect">
            <a:avLst/>
          </a:prstGeom>
        </p:spPr>
        <p:txBody>
          <a:bodyPr spcFirstLastPara="1" wrap="square" lIns="91425" tIns="91425" rIns="91425" bIns="91425" anchor="t" anchorCtr="0">
            <a:noAutofit/>
          </a:bodyPr>
          <a:lstStyle/>
          <a:p>
            <a:pPr marL="457200" marR="82296" lvl="0" indent="-361950" algn="l" rtl="0">
              <a:spcBef>
                <a:spcPts val="216"/>
              </a:spcBef>
              <a:spcAft>
                <a:spcPts val="0"/>
              </a:spcAft>
              <a:buClr>
                <a:srgbClr val="000000"/>
              </a:buClr>
              <a:buSzPts val="2100"/>
              <a:buChar char="●"/>
            </a:pPr>
            <a:r>
              <a:rPr lang="en" sz="2100">
                <a:solidFill>
                  <a:schemeClr val="dk1"/>
                </a:solidFill>
              </a:rPr>
              <a:t>How will we communicate schedule changes and other important information to the congregation and wider community, ensuring that we are purposeful in reaching out to those who are not on our email listserv, our elderly worshippers, etc.?</a:t>
            </a:r>
            <a:endParaRPr sz="2100">
              <a:solidFill>
                <a:schemeClr val="dk1"/>
              </a:solidFill>
            </a:endParaRPr>
          </a:p>
          <a:p>
            <a:pPr marL="457200" marR="82296" lvl="0" indent="-361950" algn="l" rtl="0">
              <a:spcBef>
                <a:spcPts val="0"/>
              </a:spcBef>
              <a:spcAft>
                <a:spcPts val="0"/>
              </a:spcAft>
              <a:buClr>
                <a:schemeClr val="dk1"/>
              </a:buClr>
              <a:buSzPts val="2100"/>
              <a:buChar char="●"/>
            </a:pPr>
            <a:r>
              <a:rPr lang="en" sz="2100">
                <a:solidFill>
                  <a:schemeClr val="dk1"/>
                </a:solidFill>
              </a:rPr>
              <a:t>Creating signage within the building to remind of proper social distancing practices, hygiene, etc.  </a:t>
            </a:r>
            <a:endParaRPr sz="2100">
              <a:solidFill>
                <a:schemeClr val="dk1"/>
              </a:solidFill>
            </a:endParaRPr>
          </a:p>
          <a:p>
            <a:pPr marL="0" lvl="0" indent="0" algn="l" rtl="0">
              <a:spcBef>
                <a:spcPts val="0"/>
              </a:spcBef>
              <a:spcAft>
                <a:spcPts val="0"/>
              </a:spcAft>
              <a:buNone/>
            </a:pPr>
            <a:endParaRPr sz="2100"/>
          </a:p>
          <a:p>
            <a:pPr marL="0" lvl="0" indent="0" algn="l" rtl="0">
              <a:spcBef>
                <a:spcPts val="1600"/>
              </a:spcBef>
              <a:spcAft>
                <a:spcPts val="1600"/>
              </a:spcAft>
              <a:buNone/>
            </a:pPr>
            <a:r>
              <a:rPr lang="en" sz="2000" b="1">
                <a:solidFill>
                  <a:srgbClr val="980000"/>
                </a:solidFill>
              </a:rPr>
              <a:t>Committee Contact: (Name)			(</a:t>
            </a:r>
            <a:r>
              <a:rPr lang="en" sz="2000" b="1">
                <a:solidFill>
                  <a:srgbClr val="980000"/>
                </a:solidFill>
                <a:highlight>
                  <a:schemeClr val="lt1"/>
                </a:highlight>
              </a:rPr>
              <a:t>email address)</a:t>
            </a:r>
            <a:endParaRPr sz="2100" b="1">
              <a:solidFill>
                <a:srgbClr val="980000"/>
              </a:solidFill>
            </a:endParaRPr>
          </a:p>
        </p:txBody>
      </p:sp>
      <p:pic>
        <p:nvPicPr>
          <p:cNvPr id="97" name="Google Shape;97;p19"/>
          <p:cNvPicPr preferRelativeResize="0"/>
          <p:nvPr/>
        </p:nvPicPr>
        <p:blipFill>
          <a:blip r:embed="rId3">
            <a:alphaModFix/>
          </a:blip>
          <a:stretch>
            <a:fillRect/>
          </a:stretch>
        </p:blipFill>
        <p:spPr>
          <a:xfrm>
            <a:off x="5860500" y="141425"/>
            <a:ext cx="2971800" cy="876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980000"/>
                </a:solidFill>
              </a:rPr>
              <a:t>Staffing Considerations</a:t>
            </a:r>
            <a:endParaRPr b="1">
              <a:solidFill>
                <a:srgbClr val="980000"/>
              </a:solidFill>
            </a:endParaRPr>
          </a:p>
        </p:txBody>
      </p:sp>
      <p:sp>
        <p:nvSpPr>
          <p:cNvPr id="103" name="Google Shape;103;p20"/>
          <p:cNvSpPr txBox="1">
            <a:spLocks noGrp="1"/>
          </p:cNvSpPr>
          <p:nvPr>
            <p:ph type="body" idx="1"/>
          </p:nvPr>
        </p:nvSpPr>
        <p:spPr>
          <a:xfrm>
            <a:off x="102150" y="1381075"/>
            <a:ext cx="8520600" cy="3568200"/>
          </a:xfrm>
          <a:prstGeom prst="rect">
            <a:avLst/>
          </a:prstGeom>
        </p:spPr>
        <p:txBody>
          <a:bodyPr spcFirstLastPara="1" wrap="square" lIns="91425" tIns="91425" rIns="91425" bIns="91425" anchor="t" anchorCtr="0">
            <a:noAutofit/>
          </a:bodyPr>
          <a:lstStyle/>
          <a:p>
            <a:pPr marL="457200" marR="170688" lvl="0" indent="-349250" algn="l" rtl="0">
              <a:spcBef>
                <a:spcPts val="240"/>
              </a:spcBef>
              <a:spcAft>
                <a:spcPts val="0"/>
              </a:spcAft>
              <a:buClr>
                <a:srgbClr val="000000"/>
              </a:buClr>
              <a:buSzPts val="1900"/>
              <a:buChar char="●"/>
            </a:pPr>
            <a:r>
              <a:rPr lang="en" sz="1900">
                <a:solidFill>
                  <a:schemeClr val="dk1"/>
                </a:solidFill>
              </a:rPr>
              <a:t>What process do we have in place to evaluate the previous, current, and future ministry responsibilities for staff (paid and volunteer)? </a:t>
            </a:r>
            <a:endParaRPr sz="1900">
              <a:solidFill>
                <a:schemeClr val="dk1"/>
              </a:solidFill>
            </a:endParaRPr>
          </a:p>
          <a:p>
            <a:pPr marL="914400" marR="819912" lvl="1" indent="-349250" algn="l" rtl="0">
              <a:spcBef>
                <a:spcPts val="0"/>
              </a:spcBef>
              <a:spcAft>
                <a:spcPts val="0"/>
              </a:spcAft>
              <a:buClr>
                <a:srgbClr val="000000"/>
              </a:buClr>
              <a:buSzPts val="1900"/>
              <a:buChar char="○"/>
            </a:pPr>
            <a:r>
              <a:rPr lang="en" sz="1900">
                <a:solidFill>
                  <a:schemeClr val="dk1"/>
                </a:solidFill>
              </a:rPr>
              <a:t>a. What needs to be removed from expectations? </a:t>
            </a:r>
            <a:endParaRPr sz="1900">
              <a:solidFill>
                <a:schemeClr val="dk1"/>
              </a:solidFill>
            </a:endParaRPr>
          </a:p>
          <a:p>
            <a:pPr marL="914400" marR="819912" lvl="1" indent="-349250" algn="l" rtl="0">
              <a:spcBef>
                <a:spcPts val="0"/>
              </a:spcBef>
              <a:spcAft>
                <a:spcPts val="0"/>
              </a:spcAft>
              <a:buClr>
                <a:srgbClr val="000000"/>
              </a:buClr>
              <a:buSzPts val="1900"/>
              <a:buChar char="○"/>
            </a:pPr>
            <a:r>
              <a:rPr lang="en" sz="1900">
                <a:solidFill>
                  <a:schemeClr val="dk1"/>
                </a:solidFill>
              </a:rPr>
              <a:t>b. What needs to be added to expectations? </a:t>
            </a:r>
            <a:endParaRPr sz="1900">
              <a:solidFill>
                <a:schemeClr val="dk1"/>
              </a:solidFill>
            </a:endParaRPr>
          </a:p>
          <a:p>
            <a:pPr marL="457200" marR="819912" lvl="0" indent="-349250" algn="l" rtl="0">
              <a:spcBef>
                <a:spcPts val="0"/>
              </a:spcBef>
              <a:spcAft>
                <a:spcPts val="0"/>
              </a:spcAft>
              <a:buClr>
                <a:srgbClr val="000000"/>
              </a:buClr>
              <a:buSzPts val="1900"/>
              <a:buChar char="●"/>
            </a:pPr>
            <a:r>
              <a:rPr lang="en" sz="1900">
                <a:solidFill>
                  <a:schemeClr val="dk1"/>
                </a:solidFill>
              </a:rPr>
              <a:t> How will new ministry expectations be communicated to the congregations?</a:t>
            </a:r>
            <a:endParaRPr sz="1900">
              <a:solidFill>
                <a:schemeClr val="dk1"/>
              </a:solidFill>
            </a:endParaRPr>
          </a:p>
          <a:p>
            <a:pPr marL="457200" marR="819912" lvl="0" indent="-349250" algn="l" rtl="0">
              <a:spcBef>
                <a:spcPts val="0"/>
              </a:spcBef>
              <a:spcAft>
                <a:spcPts val="0"/>
              </a:spcAft>
              <a:buClr>
                <a:srgbClr val="000000"/>
              </a:buClr>
              <a:buSzPts val="1900"/>
              <a:buChar char="●"/>
            </a:pPr>
            <a:r>
              <a:rPr lang="en" sz="1900">
                <a:solidFill>
                  <a:schemeClr val="dk1"/>
                </a:solidFill>
              </a:rPr>
              <a:t> How will our Mutual Ministry team provide support to our staff? </a:t>
            </a:r>
            <a:endParaRPr sz="1900">
              <a:solidFill>
                <a:schemeClr val="dk1"/>
              </a:solidFill>
            </a:endParaRPr>
          </a:p>
          <a:p>
            <a:pPr marL="0" lvl="0" indent="0" algn="l" rtl="0">
              <a:spcBef>
                <a:spcPts val="0"/>
              </a:spcBef>
              <a:spcAft>
                <a:spcPts val="0"/>
              </a:spcAft>
              <a:buNone/>
            </a:pPr>
            <a:endParaRPr/>
          </a:p>
          <a:p>
            <a:pPr marL="0" lvl="0" indent="0" algn="l" rtl="0">
              <a:spcBef>
                <a:spcPts val="1600"/>
              </a:spcBef>
              <a:spcAft>
                <a:spcPts val="1600"/>
              </a:spcAft>
              <a:buNone/>
            </a:pPr>
            <a:r>
              <a:rPr lang="en" sz="2000" b="1">
                <a:solidFill>
                  <a:srgbClr val="980000"/>
                </a:solidFill>
              </a:rPr>
              <a:t>Committee Contact:  (Name)			(</a:t>
            </a:r>
            <a:r>
              <a:rPr lang="en" sz="2000" b="1">
                <a:solidFill>
                  <a:srgbClr val="980000"/>
                </a:solidFill>
                <a:highlight>
                  <a:schemeClr val="lt1"/>
                </a:highlight>
              </a:rPr>
              <a:t>email address)</a:t>
            </a:r>
            <a:endParaRPr sz="2100" b="1">
              <a:solidFill>
                <a:srgbClr val="980000"/>
              </a:solidFill>
            </a:endParaRPr>
          </a:p>
        </p:txBody>
      </p:sp>
      <p:pic>
        <p:nvPicPr>
          <p:cNvPr id="104" name="Google Shape;104;p20"/>
          <p:cNvPicPr preferRelativeResize="0"/>
          <p:nvPr/>
        </p:nvPicPr>
        <p:blipFill>
          <a:blip r:embed="rId3">
            <a:alphaModFix/>
          </a:blip>
          <a:stretch>
            <a:fillRect/>
          </a:stretch>
        </p:blipFill>
        <p:spPr>
          <a:xfrm>
            <a:off x="5860500" y="141425"/>
            <a:ext cx="2971800" cy="876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100" b="1">
                <a:solidFill>
                  <a:srgbClr val="980000"/>
                </a:solidFill>
              </a:rPr>
              <a:t>Financial Considerations</a:t>
            </a:r>
            <a:endParaRPr sz="2100" b="1">
              <a:solidFill>
                <a:srgbClr val="980000"/>
              </a:solidFill>
            </a:endParaRPr>
          </a:p>
        </p:txBody>
      </p:sp>
      <p:sp>
        <p:nvSpPr>
          <p:cNvPr id="110" name="Google Shape;110;p21"/>
          <p:cNvSpPr txBox="1">
            <a:spLocks noGrp="1"/>
          </p:cNvSpPr>
          <p:nvPr>
            <p:ph type="body" idx="1"/>
          </p:nvPr>
        </p:nvSpPr>
        <p:spPr>
          <a:xfrm>
            <a:off x="121200" y="1017725"/>
            <a:ext cx="8520600" cy="3416400"/>
          </a:xfrm>
          <a:prstGeom prst="rect">
            <a:avLst/>
          </a:prstGeom>
        </p:spPr>
        <p:txBody>
          <a:bodyPr spcFirstLastPara="1" wrap="square" lIns="91425" tIns="91425" rIns="91425" bIns="91425" anchor="t" anchorCtr="0">
            <a:noAutofit/>
          </a:bodyPr>
          <a:lstStyle/>
          <a:p>
            <a:pPr marL="457200" marR="131064" lvl="0" indent="-336550" algn="l" rtl="0">
              <a:spcBef>
                <a:spcPts val="240"/>
              </a:spcBef>
              <a:spcAft>
                <a:spcPts val="0"/>
              </a:spcAft>
              <a:buClr>
                <a:srgbClr val="000000"/>
              </a:buClr>
              <a:buSzPts val="1700"/>
              <a:buChar char="●"/>
            </a:pPr>
            <a:r>
              <a:rPr lang="en" sz="1700">
                <a:solidFill>
                  <a:schemeClr val="dk1"/>
                </a:solidFill>
              </a:rPr>
              <a:t>How are we saying “Thank You” to those who have been able to continue to support the ministry while we were unable to meet in-person? </a:t>
            </a:r>
            <a:endParaRPr sz="1700">
              <a:solidFill>
                <a:schemeClr val="dk1"/>
              </a:solidFill>
            </a:endParaRPr>
          </a:p>
          <a:p>
            <a:pPr marL="457200" marR="432816" lvl="0" indent="-336550" algn="l" rtl="0">
              <a:spcBef>
                <a:spcPts val="0"/>
              </a:spcBef>
              <a:spcAft>
                <a:spcPts val="0"/>
              </a:spcAft>
              <a:buClr>
                <a:srgbClr val="000000"/>
              </a:buClr>
              <a:buSzPts val="1700"/>
              <a:buChar char="●"/>
            </a:pPr>
            <a:r>
              <a:rPr lang="en" sz="1700">
                <a:solidFill>
                  <a:schemeClr val="dk1"/>
                </a:solidFill>
              </a:rPr>
              <a:t>How will we continue to encourage individuals to provide financial support for the congregation through digital giving, as well as providing “low-tech” giving options, i.e. check drop off. </a:t>
            </a:r>
            <a:endParaRPr sz="1700">
              <a:solidFill>
                <a:schemeClr val="dk1"/>
              </a:solidFill>
            </a:endParaRPr>
          </a:p>
          <a:p>
            <a:pPr marL="457200" marR="42672" lvl="0" indent="-336550" algn="l" rtl="0">
              <a:spcBef>
                <a:spcPts val="0"/>
              </a:spcBef>
              <a:spcAft>
                <a:spcPts val="0"/>
              </a:spcAft>
              <a:buClr>
                <a:srgbClr val="000000"/>
              </a:buClr>
              <a:buSzPts val="1700"/>
              <a:buChar char="●"/>
            </a:pPr>
            <a:r>
              <a:rPr lang="en" sz="1700">
                <a:solidFill>
                  <a:schemeClr val="dk1"/>
                </a:solidFill>
              </a:rPr>
              <a:t> What contingency plans have been developed for changes in financial support to the congregation over the rest of the year (either positive or negative)?  SMLC has received $20k COVID Emergency Grant for salaries and electricity.</a:t>
            </a:r>
            <a:endParaRPr sz="1700">
              <a:solidFill>
                <a:schemeClr val="dk1"/>
              </a:solidFill>
            </a:endParaRPr>
          </a:p>
          <a:p>
            <a:pPr marL="457200" marR="420624" lvl="0" indent="-336550" algn="l" rtl="0">
              <a:spcBef>
                <a:spcPts val="0"/>
              </a:spcBef>
              <a:spcAft>
                <a:spcPts val="0"/>
              </a:spcAft>
              <a:buClr>
                <a:srgbClr val="000000"/>
              </a:buClr>
              <a:buSzPts val="1700"/>
              <a:buChar char="●"/>
            </a:pPr>
            <a:r>
              <a:rPr lang="en" sz="1700">
                <a:solidFill>
                  <a:schemeClr val="dk1"/>
                </a:solidFill>
              </a:rPr>
              <a:t>What opportunities for special or one-time offerings exist to make an impact in our community?  For example, </a:t>
            </a:r>
            <a:r>
              <a:rPr lang="en" sz="1700">
                <a:solidFill>
                  <a:srgbClr val="222222"/>
                </a:solidFill>
                <a:highlight>
                  <a:srgbClr val="FFFFFF"/>
                </a:highlight>
              </a:rPr>
              <a:t>Mobile Backpack will be structured very differently this summer as we will not be using the bus.</a:t>
            </a:r>
            <a:endParaRPr sz="1700">
              <a:solidFill>
                <a:srgbClr val="000000"/>
              </a:solidFill>
            </a:endParaRPr>
          </a:p>
          <a:p>
            <a:pPr marL="0" lvl="0" indent="0" algn="l" rtl="0">
              <a:spcBef>
                <a:spcPts val="0"/>
              </a:spcBef>
              <a:spcAft>
                <a:spcPts val="1600"/>
              </a:spcAft>
              <a:buNone/>
            </a:pPr>
            <a:r>
              <a:rPr lang="en" sz="2000" b="1">
                <a:solidFill>
                  <a:srgbClr val="980000"/>
                </a:solidFill>
              </a:rPr>
              <a:t>Committee Contact:  (Name)			(</a:t>
            </a:r>
            <a:r>
              <a:rPr lang="en" sz="2000" b="1">
                <a:solidFill>
                  <a:srgbClr val="980000"/>
                </a:solidFill>
                <a:highlight>
                  <a:schemeClr val="lt1"/>
                </a:highlight>
              </a:rPr>
              <a:t>email address)</a:t>
            </a:r>
            <a:endParaRPr sz="2100" b="1">
              <a:solidFill>
                <a:srgbClr val="980000"/>
              </a:solidFill>
            </a:endParaRPr>
          </a:p>
        </p:txBody>
      </p:sp>
      <p:pic>
        <p:nvPicPr>
          <p:cNvPr id="111" name="Google Shape;111;p21"/>
          <p:cNvPicPr preferRelativeResize="0"/>
          <p:nvPr/>
        </p:nvPicPr>
        <p:blipFill>
          <a:blip r:embed="rId3">
            <a:alphaModFix/>
          </a:blip>
          <a:stretch>
            <a:fillRect/>
          </a:stretch>
        </p:blipFill>
        <p:spPr>
          <a:xfrm>
            <a:off x="5860500" y="141425"/>
            <a:ext cx="2971800" cy="8763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797</Words>
  <Application>Microsoft Office PowerPoint</Application>
  <PresentationFormat>On-screen Show (16:9)</PresentationFormat>
  <Paragraphs>62</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Times New Roman</vt:lpstr>
      <vt:lpstr>Simple Light</vt:lpstr>
      <vt:lpstr>Gathering Again </vt:lpstr>
      <vt:lpstr>We are preparing to reopen!</vt:lpstr>
      <vt:lpstr>Leadership Considerations</vt:lpstr>
      <vt:lpstr>Building, Seating Capacity, &amp; Worship Considerations</vt:lpstr>
      <vt:lpstr>Worship Experience Considerations</vt:lpstr>
      <vt:lpstr>Ministry Activities  Considerations</vt:lpstr>
      <vt:lpstr>Communications Considerations</vt:lpstr>
      <vt:lpstr>Staffing Considerations</vt:lpstr>
      <vt:lpstr>Financial Considerations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Gathering Again </dc:title>
  <dc:creator>John Wertz</dc:creator>
  <cp:lastModifiedBy>John Wertz</cp:lastModifiedBy>
  <cp:revision>1</cp:revision>
  <dcterms:modified xsi:type="dcterms:W3CDTF">2020-06-09T14:49:13Z</dcterms:modified>
</cp:coreProperties>
</file>